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4" d="100"/>
          <a:sy n="74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4115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Apertura. Synextia: dati, processi, tecnologia. Trent'anni di esperienza manageriale uniti a competenze tecniche di integrazione.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Acquisizione dati da qualsiasi macchina: PLC di ogni marca, protocolli industriali, retrofit su impianti datati.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MES sviluppati su misura: nascono dal processo del cliente, non da un pacchetto da adattare.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Automazione industriale: AGV, linee automatizzate, sistemi di smistamento. Hardware con partner specializzati, integrazione e software nostri.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 nostra idea di AI: non un chatbot da imparare, ma lavoro ripetitivo che smette di esistere.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Esempi concreti: documenti, anomalie, previsioni, assistenza operativa. Sempre con supervisione umana.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 domande di direzione a cui il sistema risponde con un numero, non con un'opinione.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Metodo agile: sprint brevi, rilasci frequenti, priorità riviste insieme. Valore in produzione dalle prime settimane.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Cinque differenziatori: esperienza, interlocutore unico dal PLC alla direzione, indipendenza, agilità, adozione reale.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Chiusura. Innovare, digitalizzare, crescere. Recapiti.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Il problema non è la mancanza di dati: è la distanza fra dato e decisione.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Trent'anni di esperienza in direzione e controllo, uniti a competenze digitali e industriali. Un solo interlocutore fra business, IT e reparto.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Sei aree che si tengono insieme: consulenza, BI, controllo industriale, integrazione di sistemi, dati dalle macchine e MES, automazione, AI.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Misurare, comprendere, decidere, crescere. Ogni fase poggia sulla precedente.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BI: dashboard executive, KPI, modelli dati, reporting automatico, forecasting.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Costing e controllo industriale: ricostruire il costo reale di prodotto, commessa e reparto.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 performance nascono dai processi: assessment, BPR, process mining, modelli organizzativi.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System integration applicativa: ERP, CRM, BI, tesoreria, e-commerce collegati da un livello di integrazione unico.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4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3"/>
          <p:cNvSpPr/>
          <p:nvPr/>
        </p:nvSpPr>
        <p:spPr>
          <a:xfrm>
            <a:off x="14545025" y="876300"/>
            <a:ext cx="2752375" cy="4266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>
              <a:lnSpc>
                <a:spcPct val="140690"/>
              </a:lnSpc>
              <a:buNone/>
            </a:pPr>
            <a:r>
              <a:rPr lang="en-US" sz="1800" kern="0" spc="396" dirty="0">
                <a:solidFill>
                  <a:srgbClr val="7B93AD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COMPANY PROFILE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4545025" y="1264890"/>
            <a:ext cx="2752375" cy="4266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>
              <a:lnSpc>
                <a:spcPct val="140690"/>
              </a:lnSpc>
              <a:buNone/>
            </a:pPr>
            <a:r>
              <a:rPr lang="en-US" sz="1800" kern="0" spc="396" dirty="0">
                <a:solidFill>
                  <a:srgbClr val="34B5E9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2026</a:t>
            </a:r>
            <a:endParaRPr lang="en-US" sz="1800" dirty="0"/>
          </a:p>
        </p:txBody>
      </p:sp>
      <p:sp>
        <p:nvSpPr>
          <p:cNvPr id="8" name="Shape 5"/>
          <p:cNvSpPr/>
          <p:nvPr/>
        </p:nvSpPr>
        <p:spPr>
          <a:xfrm>
            <a:off x="990600" y="3610719"/>
            <a:ext cx="1809750" cy="28575"/>
          </a:xfrm>
          <a:prstGeom prst="rect">
            <a:avLst/>
          </a:prstGeom>
          <a:solidFill>
            <a:srgbClr val="34B5E9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9" name="Text 6"/>
          <p:cNvSpPr/>
          <p:nvPr/>
        </p:nvSpPr>
        <p:spPr>
          <a:xfrm>
            <a:off x="990600" y="4077444"/>
            <a:ext cx="8637292" cy="242768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1455"/>
              </a:lnSpc>
              <a:buNone/>
            </a:pPr>
            <a:r>
              <a:rPr lang="en-US" sz="9600" kern="0" spc="96" dirty="0">
                <a:solidFill>
                  <a:srgbClr val="EEF3F8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Dati. Processi. Macchine. Persone.</a:t>
            </a:r>
            <a:endParaRPr lang="en-US" sz="9600" dirty="0"/>
          </a:p>
        </p:txBody>
      </p:sp>
      <p:sp>
        <p:nvSpPr>
          <p:cNvPr id="10" name="Text 7"/>
          <p:cNvSpPr/>
          <p:nvPr/>
        </p:nvSpPr>
        <p:spPr>
          <a:xfrm>
            <a:off x="990600" y="6848029"/>
            <a:ext cx="6959501" cy="111799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3400"/>
              </a:lnSpc>
              <a:buNone/>
            </a:pPr>
            <a:r>
              <a:rPr lang="en-US" sz="3150" dirty="0">
                <a:solidFill>
                  <a:srgbClr val="9DB6C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Dal dato di reparto alla decisione di direzione, in un solo sistema.</a:t>
            </a:r>
            <a:endParaRPr lang="en-US" sz="3150" dirty="0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3">
            <a:alphaModFix amt="16000"/>
          </a:blip>
          <a:srcRect l="-79" r="-79"/>
          <a:stretch/>
        </p:blipFill>
        <p:spPr>
          <a:xfrm>
            <a:off x="13296900" y="4403675"/>
            <a:ext cx="4000500" cy="3524250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990600" y="9067800"/>
            <a:ext cx="16306800" cy="9525"/>
          </a:xfrm>
          <a:prstGeom prst="rect">
            <a:avLst/>
          </a:prstGeom>
          <a:solidFill>
            <a:srgbClr val="1E3350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3" name="Text 9"/>
          <p:cNvSpPr/>
          <p:nvPr/>
        </p:nvSpPr>
        <p:spPr>
          <a:xfrm>
            <a:off x="990600" y="9363075"/>
            <a:ext cx="5816158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88" dirty="0">
                <a:solidFill>
                  <a:srgbClr val="6D829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VIA SANTA GONDA 14 · 59100 PRATO (PO)</a:t>
            </a:r>
            <a:endParaRPr lang="en-US" sz="1800" dirty="0"/>
          </a:p>
        </p:txBody>
      </p:sp>
      <p:sp>
        <p:nvSpPr>
          <p:cNvPr id="14" name="Text 10"/>
          <p:cNvSpPr/>
          <p:nvPr/>
        </p:nvSpPr>
        <p:spPr>
          <a:xfrm>
            <a:off x="14834443" y="9363075"/>
            <a:ext cx="2709252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88" dirty="0">
                <a:solidFill>
                  <a:srgbClr val="6D829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WWW.SYNEXTIA.IT</a:t>
            </a:r>
            <a:endParaRPr lang="en-US" sz="1800" dirty="0"/>
          </a:p>
        </p:txBody>
      </p:sp>
      <p:pic>
        <p:nvPicPr>
          <p:cNvPr id="16" name="Image 0" descr="preencoded.png">
            <a:extLst>
              <a:ext uri="{FF2B5EF4-FFF2-40B4-BE49-F238E27FC236}">
                <a16:creationId xmlns:a16="http://schemas.microsoft.com/office/drawing/2014/main" id="{EA7AF815-2E2E-715F-CCBF-D55ECBF85AE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77" r="-77"/>
          <a:stretch/>
        </p:blipFill>
        <p:spPr>
          <a:xfrm>
            <a:off x="990600" y="876300"/>
            <a:ext cx="1809750" cy="1594396"/>
          </a:xfrm>
          <a:prstGeom prst="rect">
            <a:avLst/>
          </a:prstGeom>
        </p:spPr>
      </p:pic>
      <p:sp>
        <p:nvSpPr>
          <p:cNvPr id="18" name="Text 0">
            <a:extLst>
              <a:ext uri="{FF2B5EF4-FFF2-40B4-BE49-F238E27FC236}">
                <a16:creationId xmlns:a16="http://schemas.microsoft.com/office/drawing/2014/main" id="{D8345A9A-C2E3-FFC2-1548-ABE9A2F2F7E7}"/>
              </a:ext>
            </a:extLst>
          </p:cNvPr>
          <p:cNvSpPr/>
          <p:nvPr/>
        </p:nvSpPr>
        <p:spPr>
          <a:xfrm>
            <a:off x="3048000" y="1187648"/>
            <a:ext cx="4160386" cy="666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83544"/>
              </a:lnSpc>
              <a:buNone/>
            </a:pPr>
            <a:r>
              <a:rPr lang="en-US" sz="4950" kern="0" spc="990" dirty="0">
                <a:solidFill>
                  <a:srgbClr val="EEF3F8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SYNE</a:t>
            </a:r>
            <a:r>
              <a:rPr lang="en-US" sz="4950" kern="0" spc="990" dirty="0">
                <a:solidFill>
                  <a:srgbClr val="34B5E9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X</a:t>
            </a:r>
            <a:r>
              <a:rPr lang="en-US" sz="4950" kern="0" spc="990" dirty="0">
                <a:solidFill>
                  <a:srgbClr val="EEF3F8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TIA</a:t>
            </a:r>
            <a:endParaRPr lang="en-US" sz="4950" dirty="0"/>
          </a:p>
        </p:txBody>
      </p:sp>
      <p:sp>
        <p:nvSpPr>
          <p:cNvPr id="20" name="Text 1">
            <a:extLst>
              <a:ext uri="{FF2B5EF4-FFF2-40B4-BE49-F238E27FC236}">
                <a16:creationId xmlns:a16="http://schemas.microsoft.com/office/drawing/2014/main" id="{EFD2E19A-EDC8-A57C-DFE7-099740185EF5}"/>
              </a:ext>
            </a:extLst>
          </p:cNvPr>
          <p:cNvSpPr/>
          <p:nvPr/>
        </p:nvSpPr>
        <p:spPr>
          <a:xfrm>
            <a:off x="6837908" y="1440932"/>
            <a:ext cx="653355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025" kern="0" spc="324" dirty="0">
                <a:solidFill>
                  <a:srgbClr val="5F8AB5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SRL</a:t>
            </a:r>
            <a:endParaRPr lang="en-US" sz="2025" dirty="0"/>
          </a:p>
        </p:txBody>
      </p:sp>
      <p:sp>
        <p:nvSpPr>
          <p:cNvPr id="22" name="Text 2">
            <a:extLst>
              <a:ext uri="{FF2B5EF4-FFF2-40B4-BE49-F238E27FC236}">
                <a16:creationId xmlns:a16="http://schemas.microsoft.com/office/drawing/2014/main" id="{DCBD019E-253F-E517-C4F2-2ECFF2AFFA66}"/>
              </a:ext>
            </a:extLst>
          </p:cNvPr>
          <p:cNvSpPr/>
          <p:nvPr/>
        </p:nvSpPr>
        <p:spPr>
          <a:xfrm>
            <a:off x="3048000" y="1911548"/>
            <a:ext cx="4803770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50" kern="0" spc="693" dirty="0">
                <a:solidFill>
                  <a:srgbClr val="34B5E9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CONSULTING</a:t>
            </a:r>
            <a:endParaRPr lang="en-US" sz="16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14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90600" y="1828800"/>
            <a:ext cx="16306800" cy="9525"/>
          </a:xfrm>
          <a:prstGeom prst="rect">
            <a:avLst/>
          </a:prstGeom>
          <a:solidFill>
            <a:srgbClr val="1E3350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990600" y="1219200"/>
            <a:ext cx="389781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90" dirty="0">
                <a:solidFill>
                  <a:srgbClr val="34B5E9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08</a:t>
            </a:r>
            <a:endParaRPr lang="en-US" sz="1950" dirty="0"/>
          </a:p>
        </p:txBody>
      </p:sp>
      <p:sp>
        <p:nvSpPr>
          <p:cNvPr id="4" name="Text 2"/>
          <p:cNvSpPr/>
          <p:nvPr/>
        </p:nvSpPr>
        <p:spPr>
          <a:xfrm>
            <a:off x="1551831" y="876300"/>
            <a:ext cx="5575667" cy="742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4650" b="1" kern="0" spc="233" dirty="0">
                <a:solidFill>
                  <a:srgbClr val="EEF3F8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DATI DALLE MACCHINE</a:t>
            </a:r>
            <a:endParaRPr lang="en-US" sz="4650" dirty="0"/>
          </a:p>
        </p:txBody>
      </p:sp>
      <p:sp>
        <p:nvSpPr>
          <p:cNvPr id="5" name="Text 3"/>
          <p:cNvSpPr/>
          <p:nvPr/>
        </p:nvSpPr>
        <p:spPr>
          <a:xfrm>
            <a:off x="990600" y="2257425"/>
            <a:ext cx="11630031" cy="159811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7128"/>
              </a:lnSpc>
              <a:buNone/>
            </a:pPr>
            <a:r>
              <a:rPr lang="en-US" sz="5850" dirty="0">
                <a:solidFill>
                  <a:srgbClr val="EEF3F8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Se una macchina produce, può anche </a:t>
            </a:r>
            <a:r>
              <a:rPr lang="en-US" sz="5850" dirty="0">
                <a:solidFill>
                  <a:srgbClr val="34B5E9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raccontare come</a:t>
            </a:r>
            <a:r>
              <a:rPr lang="en-US" sz="5850" dirty="0">
                <a:solidFill>
                  <a:srgbClr val="EEF3F8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.</a:t>
            </a:r>
            <a:endParaRPr lang="en-US" sz="5850" dirty="0"/>
          </a:p>
        </p:txBody>
      </p:sp>
      <p:sp>
        <p:nvSpPr>
          <p:cNvPr id="6" name="Text 4"/>
          <p:cNvSpPr/>
          <p:nvPr/>
        </p:nvSpPr>
        <p:spPr>
          <a:xfrm>
            <a:off x="990600" y="4236541"/>
            <a:ext cx="8407200" cy="17448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1765"/>
              </a:lnSpc>
              <a:buNone/>
            </a:pPr>
            <a:r>
              <a:rPr lang="en-US" sz="2100" dirty="0">
                <a:solidFill>
                  <a:srgbClr val="9DB6C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Colleghiamo impianti di marche, età e protocolli diversi: leggiamo direttamente dai PLC, aggiungiamo sensoristica dove i dati non esistono e portiamo tutto in un flusso unico, senza sostituire le macchine.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990600" y="6267152"/>
            <a:ext cx="258961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34B5E9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—</a:t>
            </a:r>
            <a:endParaRPr lang="en-US" sz="2100" dirty="0"/>
          </a:p>
        </p:txBody>
      </p:sp>
      <p:sp>
        <p:nvSpPr>
          <p:cNvPr id="8" name="Text 6"/>
          <p:cNvSpPr/>
          <p:nvPr/>
        </p:nvSpPr>
        <p:spPr>
          <a:xfrm>
            <a:off x="1363861" y="6267152"/>
            <a:ext cx="8022741" cy="685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EEF3F8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Acquisizione da PLC Siemens, Omron, Rockwell, Beckhoff, Mitsubishi e altri</a:t>
            </a:r>
            <a:endParaRPr lang="en-US" sz="2100" dirty="0"/>
          </a:p>
        </p:txBody>
      </p:sp>
      <p:sp>
        <p:nvSpPr>
          <p:cNvPr id="9" name="Text 7"/>
          <p:cNvSpPr/>
          <p:nvPr/>
        </p:nvSpPr>
        <p:spPr>
          <a:xfrm>
            <a:off x="990600" y="7105352"/>
            <a:ext cx="258961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34B5E9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—</a:t>
            </a:r>
            <a:endParaRPr lang="en-US" sz="2100" dirty="0"/>
          </a:p>
        </p:txBody>
      </p:sp>
      <p:sp>
        <p:nvSpPr>
          <p:cNvPr id="10" name="Text 8"/>
          <p:cNvSpPr/>
          <p:nvPr/>
        </p:nvSpPr>
        <p:spPr>
          <a:xfrm>
            <a:off x="1363861" y="7105352"/>
            <a:ext cx="8465001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EEF3F8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Protocolli industriali: OPC UA, Modbus, Profinet, EtherNet/IP, MQTT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990600" y="7619702"/>
            <a:ext cx="258961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34B5E9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—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1363861" y="7619702"/>
            <a:ext cx="7136651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EEF3F8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Retrofit di impianti datati con sensori e gateway dedicati</a:t>
            </a:r>
            <a:endParaRPr lang="en-US" sz="2100" dirty="0"/>
          </a:p>
        </p:txBody>
      </p:sp>
      <p:sp>
        <p:nvSpPr>
          <p:cNvPr id="13" name="Text 11"/>
          <p:cNvSpPr/>
          <p:nvPr/>
        </p:nvSpPr>
        <p:spPr>
          <a:xfrm>
            <a:off x="990600" y="8134052"/>
            <a:ext cx="258961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34B5E9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—</a:t>
            </a:r>
            <a:endParaRPr lang="en-US" sz="2100" dirty="0"/>
          </a:p>
        </p:txBody>
      </p:sp>
      <p:sp>
        <p:nvSpPr>
          <p:cNvPr id="14" name="Text 12"/>
          <p:cNvSpPr/>
          <p:nvPr/>
        </p:nvSpPr>
        <p:spPr>
          <a:xfrm>
            <a:off x="1363861" y="8134052"/>
            <a:ext cx="8074551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EEF3F8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Comunicazione macchina-macchina e sincronizzazione fra linee</a:t>
            </a:r>
            <a:endParaRPr lang="en-US" sz="2100" dirty="0"/>
          </a:p>
        </p:txBody>
      </p:sp>
      <p:sp>
        <p:nvSpPr>
          <p:cNvPr id="15" name="Text 13"/>
          <p:cNvSpPr/>
          <p:nvPr/>
        </p:nvSpPr>
        <p:spPr>
          <a:xfrm>
            <a:off x="990600" y="8648402"/>
            <a:ext cx="258961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34B5E9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—</a:t>
            </a:r>
            <a:endParaRPr lang="en-US" sz="2100" dirty="0"/>
          </a:p>
        </p:txBody>
      </p:sp>
      <p:sp>
        <p:nvSpPr>
          <p:cNvPr id="16" name="Text 14"/>
          <p:cNvSpPr/>
          <p:nvPr/>
        </p:nvSpPr>
        <p:spPr>
          <a:xfrm>
            <a:off x="1363861" y="8648402"/>
            <a:ext cx="5666854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EEF3F8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Storicizzazione, allarmi e tracciabilità di lotto</a:t>
            </a:r>
            <a:endParaRPr lang="en-US" sz="2100" dirty="0"/>
          </a:p>
        </p:txBody>
      </p:sp>
      <p:sp>
        <p:nvSpPr>
          <p:cNvPr id="17" name="Shape 15"/>
          <p:cNvSpPr/>
          <p:nvPr/>
        </p:nvSpPr>
        <p:spPr>
          <a:xfrm>
            <a:off x="9876830" y="4236541"/>
            <a:ext cx="2371874" cy="762000"/>
          </a:xfrm>
          <a:prstGeom prst="rect">
            <a:avLst/>
          </a:prstGeom>
          <a:solidFill>
            <a:srgbClr val="0E1C2F"/>
          </a:solidFill>
          <a:ln w="9525">
            <a:solidFill>
              <a:srgbClr val="1E3350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8" name="Text 16"/>
          <p:cNvSpPr/>
          <p:nvPr/>
        </p:nvSpPr>
        <p:spPr>
          <a:xfrm>
            <a:off x="10000655" y="4474666"/>
            <a:ext cx="2124224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75" dirty="0">
                <a:solidFill>
                  <a:srgbClr val="BCD4E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Macchina A</a:t>
            </a:r>
            <a:endParaRPr lang="en-US" sz="1875" dirty="0"/>
          </a:p>
        </p:txBody>
      </p:sp>
      <p:sp>
        <p:nvSpPr>
          <p:cNvPr id="19" name="Shape 17"/>
          <p:cNvSpPr/>
          <p:nvPr/>
        </p:nvSpPr>
        <p:spPr>
          <a:xfrm>
            <a:off x="12401104" y="4236541"/>
            <a:ext cx="2371874" cy="762000"/>
          </a:xfrm>
          <a:prstGeom prst="rect">
            <a:avLst/>
          </a:prstGeom>
          <a:solidFill>
            <a:srgbClr val="0E1C2F"/>
          </a:solidFill>
          <a:ln w="9525">
            <a:solidFill>
              <a:srgbClr val="1E3350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0" name="Text 18"/>
          <p:cNvSpPr/>
          <p:nvPr/>
        </p:nvSpPr>
        <p:spPr>
          <a:xfrm>
            <a:off x="12524929" y="4474666"/>
            <a:ext cx="2124224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75" dirty="0">
                <a:solidFill>
                  <a:srgbClr val="BCD4E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Macchina B</a:t>
            </a:r>
            <a:endParaRPr lang="en-US" sz="1875" dirty="0"/>
          </a:p>
        </p:txBody>
      </p:sp>
      <p:sp>
        <p:nvSpPr>
          <p:cNvPr id="21" name="Shape 19"/>
          <p:cNvSpPr/>
          <p:nvPr/>
        </p:nvSpPr>
        <p:spPr>
          <a:xfrm>
            <a:off x="14925377" y="4236541"/>
            <a:ext cx="2371874" cy="762000"/>
          </a:xfrm>
          <a:prstGeom prst="rect">
            <a:avLst/>
          </a:prstGeom>
          <a:solidFill>
            <a:srgbClr val="0E1C2F"/>
          </a:solidFill>
          <a:ln w="9525">
            <a:solidFill>
              <a:srgbClr val="1E3350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2" name="Text 20"/>
          <p:cNvSpPr/>
          <p:nvPr/>
        </p:nvSpPr>
        <p:spPr>
          <a:xfrm>
            <a:off x="15049202" y="4474666"/>
            <a:ext cx="2124224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75" dirty="0">
                <a:solidFill>
                  <a:srgbClr val="BCD4E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Impianto datato</a:t>
            </a:r>
            <a:endParaRPr lang="en-US" sz="1875" dirty="0"/>
          </a:p>
        </p:txBody>
      </p:sp>
      <p:sp>
        <p:nvSpPr>
          <p:cNvPr id="23" name="Text 21"/>
          <p:cNvSpPr/>
          <p:nvPr/>
        </p:nvSpPr>
        <p:spPr>
          <a:xfrm>
            <a:off x="11042154" y="5189041"/>
            <a:ext cx="219075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34B5E9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↓</a:t>
            </a:r>
            <a:endParaRPr lang="en-US" sz="2250" dirty="0"/>
          </a:p>
        </p:txBody>
      </p:sp>
      <p:sp>
        <p:nvSpPr>
          <p:cNvPr id="24" name="Text 22"/>
          <p:cNvSpPr/>
          <p:nvPr/>
        </p:nvSpPr>
        <p:spPr>
          <a:xfrm>
            <a:off x="13515677" y="5189041"/>
            <a:ext cx="219075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34B5E9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↓</a:t>
            </a:r>
            <a:endParaRPr lang="en-US" sz="2250" dirty="0"/>
          </a:p>
        </p:txBody>
      </p:sp>
      <p:sp>
        <p:nvSpPr>
          <p:cNvPr id="25" name="Text 23"/>
          <p:cNvSpPr/>
          <p:nvPr/>
        </p:nvSpPr>
        <p:spPr>
          <a:xfrm>
            <a:off x="15989201" y="5189041"/>
            <a:ext cx="219075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34B5E9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↓</a:t>
            </a:r>
            <a:endParaRPr lang="en-US" sz="2250" dirty="0"/>
          </a:p>
        </p:txBody>
      </p:sp>
      <p:sp>
        <p:nvSpPr>
          <p:cNvPr id="26" name="Shape 24"/>
          <p:cNvSpPr/>
          <p:nvPr/>
        </p:nvSpPr>
        <p:spPr>
          <a:xfrm>
            <a:off x="9876830" y="5731966"/>
            <a:ext cx="7420570" cy="1314450"/>
          </a:xfrm>
          <a:prstGeom prst="rect">
            <a:avLst/>
          </a:prstGeom>
          <a:solidFill>
            <a:srgbClr val="12263F"/>
          </a:solidFill>
          <a:ln w="9525">
            <a:solidFill>
              <a:srgbClr val="2B4A7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7" name="Text 25"/>
          <p:cNvSpPr/>
          <p:nvPr/>
        </p:nvSpPr>
        <p:spPr>
          <a:xfrm>
            <a:off x="9788694" y="5989141"/>
            <a:ext cx="7596842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850" b="1" kern="0" spc="171" dirty="0">
                <a:solidFill>
                  <a:srgbClr val="EEF3F8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GATEWAY E RACCOLTA DATI</a:t>
            </a:r>
            <a:endParaRPr lang="en-US" sz="2850" dirty="0"/>
          </a:p>
        </p:txBody>
      </p:sp>
      <p:sp>
        <p:nvSpPr>
          <p:cNvPr id="28" name="Text 26"/>
          <p:cNvSpPr/>
          <p:nvPr/>
        </p:nvSpPr>
        <p:spPr>
          <a:xfrm>
            <a:off x="9788694" y="6503491"/>
            <a:ext cx="7596842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75" dirty="0">
                <a:solidFill>
                  <a:srgbClr val="9DB6C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PLC · sensori · OPC UA / Modbus / MQTT</a:t>
            </a:r>
            <a:endParaRPr lang="en-US" sz="1875" dirty="0"/>
          </a:p>
        </p:txBody>
      </p:sp>
      <p:sp>
        <p:nvSpPr>
          <p:cNvPr id="29" name="Text 27"/>
          <p:cNvSpPr/>
          <p:nvPr/>
        </p:nvSpPr>
        <p:spPr>
          <a:xfrm>
            <a:off x="9505801" y="7236916"/>
            <a:ext cx="8162627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250" dirty="0">
                <a:solidFill>
                  <a:srgbClr val="34B5E9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↓</a:t>
            </a:r>
            <a:endParaRPr lang="en-US" sz="2250" dirty="0"/>
          </a:p>
        </p:txBody>
      </p:sp>
      <p:sp>
        <p:nvSpPr>
          <p:cNvPr id="30" name="Shape 28"/>
          <p:cNvSpPr/>
          <p:nvPr/>
        </p:nvSpPr>
        <p:spPr>
          <a:xfrm>
            <a:off x="9876830" y="7779841"/>
            <a:ext cx="7420570" cy="1295400"/>
          </a:xfrm>
          <a:prstGeom prst="rect">
            <a:avLst/>
          </a:prstGeom>
          <a:solidFill>
            <a:srgbClr val="2C5FA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1" name="Text 29"/>
          <p:cNvSpPr/>
          <p:nvPr/>
        </p:nvSpPr>
        <p:spPr>
          <a:xfrm>
            <a:off x="9778216" y="8027491"/>
            <a:ext cx="7617797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850" b="1" kern="0" spc="171" dirty="0">
                <a:solidFill>
                  <a:srgbClr val="FFFFFF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MES E CRUSCOTTI</a:t>
            </a:r>
            <a:endParaRPr lang="en-US" sz="2850" dirty="0"/>
          </a:p>
        </p:txBody>
      </p:sp>
      <p:sp>
        <p:nvSpPr>
          <p:cNvPr id="32" name="Text 30"/>
          <p:cNvSpPr/>
          <p:nvPr/>
        </p:nvSpPr>
        <p:spPr>
          <a:xfrm>
            <a:off x="9778216" y="8541841"/>
            <a:ext cx="7617797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75" dirty="0">
                <a:solidFill>
                  <a:srgbClr val="CFE0F2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tempi · scarti · fermi · efficienza · costi</a:t>
            </a:r>
            <a:endParaRPr lang="en-US" sz="1875" dirty="0"/>
          </a:p>
        </p:txBody>
      </p:sp>
      <p:sp>
        <p:nvSpPr>
          <p:cNvPr id="33" name="Shape 31"/>
          <p:cNvSpPr/>
          <p:nvPr/>
        </p:nvSpPr>
        <p:spPr>
          <a:xfrm>
            <a:off x="990600" y="9105900"/>
            <a:ext cx="16306800" cy="9525"/>
          </a:xfrm>
          <a:prstGeom prst="rect">
            <a:avLst/>
          </a:prstGeom>
          <a:solidFill>
            <a:srgbClr val="1E3350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4" name="Text 32"/>
          <p:cNvSpPr/>
          <p:nvPr/>
        </p:nvSpPr>
        <p:spPr>
          <a:xfrm>
            <a:off x="990600" y="9363075"/>
            <a:ext cx="5074221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88" dirty="0">
                <a:solidFill>
                  <a:srgbClr val="6D829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SYNEXTIA SRL · COMPANY PROFILE</a:t>
            </a:r>
            <a:endParaRPr lang="en-US" sz="1800" dirty="0"/>
          </a:p>
        </p:txBody>
      </p:sp>
      <p:sp>
        <p:nvSpPr>
          <p:cNvPr id="35" name="Text 33"/>
          <p:cNvSpPr/>
          <p:nvPr/>
        </p:nvSpPr>
        <p:spPr>
          <a:xfrm>
            <a:off x="17015073" y="9363075"/>
            <a:ext cx="358527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88" dirty="0">
                <a:solidFill>
                  <a:srgbClr val="6D829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10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2F2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90600" y="1828800"/>
            <a:ext cx="16306800" cy="9525"/>
          </a:xfrm>
          <a:prstGeom prst="rect">
            <a:avLst/>
          </a:prstGeom>
          <a:solidFill>
            <a:srgbClr val="D4D4D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990600" y="1219200"/>
            <a:ext cx="385167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90" dirty="0">
                <a:solidFill>
                  <a:srgbClr val="2C5FA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09</a:t>
            </a:r>
            <a:endParaRPr lang="en-US" sz="1950" dirty="0"/>
          </a:p>
        </p:txBody>
      </p:sp>
      <p:sp>
        <p:nvSpPr>
          <p:cNvPr id="4" name="Text 2"/>
          <p:cNvSpPr/>
          <p:nvPr/>
        </p:nvSpPr>
        <p:spPr>
          <a:xfrm>
            <a:off x="1547217" y="876300"/>
            <a:ext cx="6934632" cy="742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4650" b="1" kern="0" spc="233" dirty="0">
                <a:solidFill>
                  <a:srgbClr val="1D1F2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MES SVILUPPATI SU MISURA</a:t>
            </a:r>
            <a:endParaRPr lang="en-US" sz="4650" dirty="0"/>
          </a:p>
        </p:txBody>
      </p:sp>
      <p:sp>
        <p:nvSpPr>
          <p:cNvPr id="5" name="Text 3"/>
          <p:cNvSpPr/>
          <p:nvPr/>
        </p:nvSpPr>
        <p:spPr>
          <a:xfrm>
            <a:off x="990600" y="2333625"/>
            <a:ext cx="7465214" cy="145137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8333"/>
              </a:lnSpc>
              <a:buNone/>
            </a:pPr>
            <a:r>
              <a:rPr lang="en-US" sz="5250" dirty="0">
                <a:solidFill>
                  <a:srgbClr val="1D2D3D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Il software segue il processo. Non il contrario.</a:t>
            </a:r>
            <a:endParaRPr lang="en-US" sz="5250" dirty="0"/>
          </a:p>
        </p:txBody>
      </p:sp>
      <p:sp>
        <p:nvSpPr>
          <p:cNvPr id="6" name="Text 4"/>
          <p:cNvSpPr/>
          <p:nvPr/>
        </p:nvSpPr>
        <p:spPr>
          <a:xfrm>
            <a:off x="990600" y="4051697"/>
            <a:ext cx="7465214" cy="17448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1765"/>
              </a:lnSpc>
              <a:buNone/>
            </a:pPr>
            <a:r>
              <a:rPr lang="en-US" sz="2100" dirty="0">
                <a:solidFill>
                  <a:srgbClr val="42444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I MES generalisti costringono l'azienda ad adattarsi al pacchetto. Noi partiamo dal ciclo produttivo reale e costruiamo solo ciò che serve, integrato con ERP e impianti già presenti.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990600" y="6006108"/>
            <a:ext cx="7465214" cy="13181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1765"/>
              </a:lnSpc>
              <a:buNone/>
            </a:pPr>
            <a:r>
              <a:rPr lang="en-US" sz="2100" dirty="0">
                <a:solidFill>
                  <a:srgbClr val="42444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Il risultato è un sistema che gli operatori usano volentieri, perché rispecchia il modo in cui lavorano — e che la direzione legge in tempo reale.</a:t>
            </a:r>
            <a:endParaRPr lang="en-US" sz="2100" dirty="0"/>
          </a:p>
        </p:txBody>
      </p:sp>
      <p:sp>
        <p:nvSpPr>
          <p:cNvPr id="8" name="Shape 6"/>
          <p:cNvSpPr/>
          <p:nvPr/>
        </p:nvSpPr>
        <p:spPr>
          <a:xfrm>
            <a:off x="8962281" y="2333625"/>
            <a:ext cx="4062710" cy="21779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9" name="Text 7"/>
          <p:cNvSpPr/>
          <p:nvPr/>
        </p:nvSpPr>
        <p:spPr>
          <a:xfrm>
            <a:off x="9248031" y="2638425"/>
            <a:ext cx="3840331" cy="4152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2093"/>
              </a:lnSpc>
              <a:buNone/>
            </a:pPr>
            <a:r>
              <a:rPr lang="en-US" sz="2700" b="1" dirty="0">
                <a:solidFill>
                  <a:srgbClr val="1D1F2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Avanzamento di produzione</a:t>
            </a:r>
            <a:endParaRPr lang="en-US" sz="2700" dirty="0"/>
          </a:p>
        </p:txBody>
      </p:sp>
      <p:sp>
        <p:nvSpPr>
          <p:cNvPr id="10" name="Text 8"/>
          <p:cNvSpPr/>
          <p:nvPr/>
        </p:nvSpPr>
        <p:spPr>
          <a:xfrm>
            <a:off x="9248031" y="3129855"/>
            <a:ext cx="3595946" cy="11150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1613"/>
              </a:lnSpc>
              <a:buNone/>
            </a:pPr>
            <a:r>
              <a:rPr lang="en-US" sz="1950" dirty="0">
                <a:solidFill>
                  <a:srgbClr val="42444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Dichiarazioni automatiche da macchina, terminali di reparto essenziali.</a:t>
            </a:r>
            <a:endParaRPr lang="en-US" sz="1950" dirty="0"/>
          </a:p>
        </p:txBody>
      </p:sp>
      <p:sp>
        <p:nvSpPr>
          <p:cNvPr id="11" name="Shape 9"/>
          <p:cNvSpPr/>
          <p:nvPr/>
        </p:nvSpPr>
        <p:spPr>
          <a:xfrm>
            <a:off x="13234541" y="2333625"/>
            <a:ext cx="4062710" cy="21779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2" name="Text 10"/>
          <p:cNvSpPr/>
          <p:nvPr/>
        </p:nvSpPr>
        <p:spPr>
          <a:xfrm>
            <a:off x="13520291" y="2638425"/>
            <a:ext cx="3840331" cy="4152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2093"/>
              </a:lnSpc>
              <a:buNone/>
            </a:pPr>
            <a:r>
              <a:rPr lang="en-US" sz="2700" b="1" dirty="0">
                <a:solidFill>
                  <a:srgbClr val="1D1F2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Schedulazione e carichi</a:t>
            </a:r>
            <a:endParaRPr lang="en-US" sz="2700" dirty="0"/>
          </a:p>
        </p:txBody>
      </p:sp>
      <p:sp>
        <p:nvSpPr>
          <p:cNvPr id="13" name="Text 11"/>
          <p:cNvSpPr/>
          <p:nvPr/>
        </p:nvSpPr>
        <p:spPr>
          <a:xfrm>
            <a:off x="13520291" y="3129855"/>
            <a:ext cx="3595946" cy="11150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1613"/>
              </a:lnSpc>
              <a:buNone/>
            </a:pPr>
            <a:r>
              <a:rPr lang="en-US" sz="1950" dirty="0">
                <a:solidFill>
                  <a:srgbClr val="42444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Sequenze, priorità, saturazione delle risorse e date di consegna attendibili.</a:t>
            </a:r>
            <a:endParaRPr lang="en-US" sz="1950" dirty="0"/>
          </a:p>
        </p:txBody>
      </p:sp>
      <p:sp>
        <p:nvSpPr>
          <p:cNvPr id="14" name="Shape 12"/>
          <p:cNvSpPr/>
          <p:nvPr/>
        </p:nvSpPr>
        <p:spPr>
          <a:xfrm>
            <a:off x="8962281" y="4721126"/>
            <a:ext cx="4062710" cy="21779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5" name="Text 13"/>
          <p:cNvSpPr/>
          <p:nvPr/>
        </p:nvSpPr>
        <p:spPr>
          <a:xfrm>
            <a:off x="9248031" y="5025926"/>
            <a:ext cx="3840331" cy="4152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2093"/>
              </a:lnSpc>
              <a:buNone/>
            </a:pPr>
            <a:r>
              <a:rPr lang="en-US" sz="2700" b="1" dirty="0">
                <a:solidFill>
                  <a:srgbClr val="1D1F2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Qualità e tracciabilità</a:t>
            </a:r>
            <a:endParaRPr lang="en-US" sz="2700" dirty="0"/>
          </a:p>
        </p:txBody>
      </p:sp>
      <p:sp>
        <p:nvSpPr>
          <p:cNvPr id="16" name="Text 14"/>
          <p:cNvSpPr/>
          <p:nvPr/>
        </p:nvSpPr>
        <p:spPr>
          <a:xfrm>
            <a:off x="9248031" y="5517356"/>
            <a:ext cx="3595946" cy="11150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1613"/>
              </a:lnSpc>
              <a:buNone/>
            </a:pPr>
            <a:r>
              <a:rPr lang="en-US" sz="1950" dirty="0">
                <a:solidFill>
                  <a:srgbClr val="42444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Controlli in linea, non conformità, storia completa di lotto e commessa.</a:t>
            </a:r>
            <a:endParaRPr lang="en-US" sz="1950" dirty="0"/>
          </a:p>
        </p:txBody>
      </p:sp>
      <p:sp>
        <p:nvSpPr>
          <p:cNvPr id="17" name="Shape 15"/>
          <p:cNvSpPr/>
          <p:nvPr/>
        </p:nvSpPr>
        <p:spPr>
          <a:xfrm>
            <a:off x="13234541" y="4721126"/>
            <a:ext cx="4062710" cy="21779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8" name="Text 16"/>
          <p:cNvSpPr/>
          <p:nvPr/>
        </p:nvSpPr>
        <p:spPr>
          <a:xfrm>
            <a:off x="13520291" y="5025926"/>
            <a:ext cx="3840331" cy="4152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2093"/>
              </a:lnSpc>
              <a:buNone/>
            </a:pPr>
            <a:r>
              <a:rPr lang="en-US" sz="2700" b="1" dirty="0">
                <a:solidFill>
                  <a:srgbClr val="1D1F2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Manutenzione</a:t>
            </a:r>
            <a:endParaRPr lang="en-US" sz="2700" dirty="0"/>
          </a:p>
        </p:txBody>
      </p:sp>
      <p:sp>
        <p:nvSpPr>
          <p:cNvPr id="19" name="Text 17"/>
          <p:cNvSpPr/>
          <p:nvPr/>
        </p:nvSpPr>
        <p:spPr>
          <a:xfrm>
            <a:off x="13520291" y="5517356"/>
            <a:ext cx="3595946" cy="75604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1613"/>
              </a:lnSpc>
              <a:buNone/>
            </a:pPr>
            <a:r>
              <a:rPr lang="en-US" sz="1950" dirty="0">
                <a:solidFill>
                  <a:srgbClr val="42444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Fermi, interventi, manutenzione preventiva basata sull'uso reale.</a:t>
            </a:r>
            <a:endParaRPr lang="en-US" sz="1950" dirty="0"/>
          </a:p>
        </p:txBody>
      </p:sp>
      <p:sp>
        <p:nvSpPr>
          <p:cNvPr id="20" name="Shape 18"/>
          <p:cNvSpPr/>
          <p:nvPr/>
        </p:nvSpPr>
        <p:spPr>
          <a:xfrm>
            <a:off x="8962281" y="7108627"/>
            <a:ext cx="8334970" cy="1818977"/>
          </a:xfrm>
          <a:prstGeom prst="rect">
            <a:avLst/>
          </a:prstGeom>
          <a:solidFill>
            <a:srgbClr val="0A142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1" name="Text 19"/>
          <p:cNvSpPr/>
          <p:nvPr/>
        </p:nvSpPr>
        <p:spPr>
          <a:xfrm>
            <a:off x="9248031" y="7413427"/>
            <a:ext cx="8539817" cy="4152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2093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Ritorno del dato al controllo di gestione</a:t>
            </a:r>
            <a:endParaRPr lang="en-US" sz="2700" dirty="0"/>
          </a:p>
        </p:txBody>
      </p:sp>
      <p:sp>
        <p:nvSpPr>
          <p:cNvPr id="22" name="Text 20"/>
          <p:cNvSpPr/>
          <p:nvPr/>
        </p:nvSpPr>
        <p:spPr>
          <a:xfrm>
            <a:off x="9248031" y="7904857"/>
            <a:ext cx="7996374" cy="75604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1613"/>
              </a:lnSpc>
              <a:buNone/>
            </a:pPr>
            <a:r>
              <a:rPr lang="en-US" sz="1950" dirty="0">
                <a:solidFill>
                  <a:srgbClr val="9DB6C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Tempi, scarti e consumi rilevati in produzione alimentano il costing e la marginalità: gli stessi numeri in reparto e in direzione.</a:t>
            </a:r>
            <a:endParaRPr lang="en-US" sz="1950" dirty="0"/>
          </a:p>
        </p:txBody>
      </p:sp>
      <p:sp>
        <p:nvSpPr>
          <p:cNvPr id="23" name="Shape 21"/>
          <p:cNvSpPr/>
          <p:nvPr/>
        </p:nvSpPr>
        <p:spPr>
          <a:xfrm>
            <a:off x="990600" y="9105900"/>
            <a:ext cx="16306800" cy="9525"/>
          </a:xfrm>
          <a:prstGeom prst="rect">
            <a:avLst/>
          </a:prstGeom>
          <a:solidFill>
            <a:srgbClr val="D4D4D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4" name="Text 22"/>
          <p:cNvSpPr/>
          <p:nvPr/>
        </p:nvSpPr>
        <p:spPr>
          <a:xfrm>
            <a:off x="990600" y="9363075"/>
            <a:ext cx="5074221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88" dirty="0">
                <a:solidFill>
                  <a:srgbClr val="7A7A7D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SYNEXTIA SRL · COMPANY PROFILE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17063442" y="9363075"/>
            <a:ext cx="310158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88" dirty="0">
                <a:solidFill>
                  <a:srgbClr val="7A7A7D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11</a:t>
            </a:r>
            <a:endParaRPr lang="en-US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A14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90600" y="1828800"/>
            <a:ext cx="16306800" cy="9525"/>
          </a:xfrm>
          <a:prstGeom prst="rect">
            <a:avLst/>
          </a:prstGeom>
          <a:solidFill>
            <a:srgbClr val="1E3350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990600" y="1219200"/>
            <a:ext cx="348704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90" dirty="0">
                <a:solidFill>
                  <a:srgbClr val="34B5E9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10</a:t>
            </a:r>
            <a:endParaRPr lang="en-US" sz="1950" dirty="0"/>
          </a:p>
        </p:txBody>
      </p:sp>
      <p:sp>
        <p:nvSpPr>
          <p:cNvPr id="4" name="Text 2"/>
          <p:cNvSpPr/>
          <p:nvPr/>
        </p:nvSpPr>
        <p:spPr>
          <a:xfrm>
            <a:off x="1510754" y="876300"/>
            <a:ext cx="11774091" cy="742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4650" b="1" kern="0" spc="233" dirty="0">
                <a:solidFill>
                  <a:srgbClr val="EEF3F8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AUTOMAZIONE INDUSTRIALE E INTRALOGISTICA</a:t>
            </a:r>
            <a:endParaRPr lang="en-US" sz="4650" dirty="0"/>
          </a:p>
        </p:txBody>
      </p:sp>
      <p:sp>
        <p:nvSpPr>
          <p:cNvPr id="5" name="Text 3"/>
          <p:cNvSpPr/>
          <p:nvPr/>
        </p:nvSpPr>
        <p:spPr>
          <a:xfrm>
            <a:off x="990600" y="2295525"/>
            <a:ext cx="8025194" cy="145137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8333"/>
              </a:lnSpc>
              <a:buNone/>
            </a:pPr>
            <a:r>
              <a:rPr lang="en-US" sz="5250" dirty="0">
                <a:solidFill>
                  <a:srgbClr val="EEF3F8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Il materiale si muove da solo. I dati lo seguono.</a:t>
            </a:r>
            <a:endParaRPr lang="en-US" sz="5250" dirty="0"/>
          </a:p>
        </p:txBody>
      </p:sp>
      <p:sp>
        <p:nvSpPr>
          <p:cNvPr id="6" name="Text 4"/>
          <p:cNvSpPr/>
          <p:nvPr/>
        </p:nvSpPr>
        <p:spPr>
          <a:xfrm>
            <a:off x="990600" y="4013597"/>
            <a:ext cx="8025194" cy="17448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1765"/>
              </a:lnSpc>
              <a:buNone/>
            </a:pPr>
            <a:r>
              <a:rPr lang="en-US" sz="2100" dirty="0">
                <a:solidFill>
                  <a:srgbClr val="9DB6C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Progettiamo l'automazione dei flussi interni insieme ad </a:t>
            </a:r>
            <a:r>
              <a:rPr lang="en-US" sz="2100" b="1" dirty="0">
                <a:solidFill>
                  <a:srgbClr val="EEF3F8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aziende specializzate nella parte meccanica ed elettromeccanica </a:t>
            </a:r>
            <a:r>
              <a:rPr lang="en-US" sz="2100" dirty="0">
                <a:solidFill>
                  <a:srgbClr val="9DB6C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: loro costruiscono l'impianto, noi progettiamo il flusso, l'integrazione e il software che lo governa.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990600" y="5968008"/>
            <a:ext cx="8025194" cy="8914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1765"/>
              </a:lnSpc>
              <a:buNone/>
            </a:pPr>
            <a:r>
              <a:rPr lang="en-US" sz="2100" dirty="0">
                <a:solidFill>
                  <a:srgbClr val="9DB6C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Un solo referente per il cliente, competenze specialistiche dove servono.</a:t>
            </a:r>
            <a:endParaRPr lang="en-US" sz="2100" dirty="0"/>
          </a:p>
        </p:txBody>
      </p:sp>
      <p:sp>
        <p:nvSpPr>
          <p:cNvPr id="8" name="Shape 6"/>
          <p:cNvSpPr/>
          <p:nvPr/>
        </p:nvSpPr>
        <p:spPr>
          <a:xfrm>
            <a:off x="9505950" y="2295525"/>
            <a:ext cx="7791450" cy="1726555"/>
          </a:xfrm>
          <a:prstGeom prst="rect">
            <a:avLst/>
          </a:prstGeom>
          <a:solidFill>
            <a:srgbClr val="0E1C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9" name="Shape 7"/>
          <p:cNvSpPr/>
          <p:nvPr/>
        </p:nvSpPr>
        <p:spPr>
          <a:xfrm>
            <a:off x="9505950" y="2295525"/>
            <a:ext cx="47625" cy="1726555"/>
          </a:xfrm>
          <a:prstGeom prst="rect">
            <a:avLst/>
          </a:prstGeom>
          <a:solidFill>
            <a:srgbClr val="34B5E9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0" name="Text 8"/>
          <p:cNvSpPr/>
          <p:nvPr/>
        </p:nvSpPr>
        <p:spPr>
          <a:xfrm>
            <a:off x="9858375" y="2562225"/>
            <a:ext cx="7847648" cy="41805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6739"/>
              </a:lnSpc>
              <a:buNone/>
            </a:pPr>
            <a:r>
              <a:rPr lang="en-US" sz="2850" b="1" dirty="0">
                <a:solidFill>
                  <a:srgbClr val="EEF3F8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AGV e AMR</a:t>
            </a:r>
            <a:endParaRPr lang="en-US" sz="2850" dirty="0"/>
          </a:p>
        </p:txBody>
      </p:sp>
      <p:sp>
        <p:nvSpPr>
          <p:cNvPr id="11" name="Text 9"/>
          <p:cNvSpPr/>
          <p:nvPr/>
        </p:nvSpPr>
        <p:spPr>
          <a:xfrm>
            <a:off x="9858375" y="3037433"/>
            <a:ext cx="7348252" cy="75604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1613"/>
              </a:lnSpc>
              <a:buNone/>
            </a:pPr>
            <a:r>
              <a:rPr lang="en-US" sz="1950" dirty="0">
                <a:solidFill>
                  <a:srgbClr val="9DB6C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Movimentazione autonoma fra reparti, chiamate automatiche dal MES.</a:t>
            </a:r>
            <a:endParaRPr lang="en-US" sz="1950" dirty="0"/>
          </a:p>
        </p:txBody>
      </p:sp>
      <p:sp>
        <p:nvSpPr>
          <p:cNvPr id="12" name="Shape 10"/>
          <p:cNvSpPr/>
          <p:nvPr/>
        </p:nvSpPr>
        <p:spPr>
          <a:xfrm>
            <a:off x="9505950" y="4212580"/>
            <a:ext cx="7791450" cy="1367582"/>
          </a:xfrm>
          <a:prstGeom prst="rect">
            <a:avLst/>
          </a:prstGeom>
          <a:solidFill>
            <a:srgbClr val="0E1C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3" name="Shape 11"/>
          <p:cNvSpPr/>
          <p:nvPr/>
        </p:nvSpPr>
        <p:spPr>
          <a:xfrm>
            <a:off x="9505950" y="4212580"/>
            <a:ext cx="47625" cy="1367582"/>
          </a:xfrm>
          <a:prstGeom prst="rect">
            <a:avLst/>
          </a:prstGeom>
          <a:solidFill>
            <a:srgbClr val="34B5E9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4" name="Text 12"/>
          <p:cNvSpPr/>
          <p:nvPr/>
        </p:nvSpPr>
        <p:spPr>
          <a:xfrm>
            <a:off x="9858375" y="4479280"/>
            <a:ext cx="7847648" cy="41805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6739"/>
              </a:lnSpc>
              <a:buNone/>
            </a:pPr>
            <a:r>
              <a:rPr lang="en-US" sz="2850" b="1" dirty="0">
                <a:solidFill>
                  <a:srgbClr val="EEF3F8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Linee automatizzate</a:t>
            </a:r>
            <a:endParaRPr lang="en-US" sz="2850" dirty="0"/>
          </a:p>
        </p:txBody>
      </p:sp>
      <p:sp>
        <p:nvSpPr>
          <p:cNvPr id="15" name="Text 13"/>
          <p:cNvSpPr/>
          <p:nvPr/>
        </p:nvSpPr>
        <p:spPr>
          <a:xfrm>
            <a:off x="9858375" y="4954488"/>
            <a:ext cx="7847648" cy="3970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1613"/>
              </a:lnSpc>
              <a:buNone/>
            </a:pPr>
            <a:r>
              <a:rPr lang="en-US" sz="1950" dirty="0">
                <a:solidFill>
                  <a:srgbClr val="9DB6C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Isole di lavoro, asservimento macchine, controllo di processo.</a:t>
            </a:r>
            <a:endParaRPr lang="en-US" sz="1950" dirty="0"/>
          </a:p>
        </p:txBody>
      </p:sp>
      <p:sp>
        <p:nvSpPr>
          <p:cNvPr id="16" name="Shape 14"/>
          <p:cNvSpPr/>
          <p:nvPr/>
        </p:nvSpPr>
        <p:spPr>
          <a:xfrm>
            <a:off x="9505950" y="5770662"/>
            <a:ext cx="7791450" cy="1367582"/>
          </a:xfrm>
          <a:prstGeom prst="rect">
            <a:avLst/>
          </a:prstGeom>
          <a:solidFill>
            <a:srgbClr val="0E1C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7" name="Shape 15"/>
          <p:cNvSpPr/>
          <p:nvPr/>
        </p:nvSpPr>
        <p:spPr>
          <a:xfrm>
            <a:off x="9505950" y="5770662"/>
            <a:ext cx="47625" cy="1367582"/>
          </a:xfrm>
          <a:prstGeom prst="rect">
            <a:avLst/>
          </a:prstGeom>
          <a:solidFill>
            <a:srgbClr val="34B5E9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8" name="Text 16"/>
          <p:cNvSpPr/>
          <p:nvPr/>
        </p:nvSpPr>
        <p:spPr>
          <a:xfrm>
            <a:off x="9858375" y="6037362"/>
            <a:ext cx="7847648" cy="41805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6739"/>
              </a:lnSpc>
              <a:buNone/>
            </a:pPr>
            <a:r>
              <a:rPr lang="en-US" sz="2850" b="1" dirty="0">
                <a:solidFill>
                  <a:srgbClr val="EEF3F8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Sistemi di smistamento</a:t>
            </a:r>
            <a:endParaRPr lang="en-US" sz="2850" dirty="0"/>
          </a:p>
        </p:txBody>
      </p:sp>
      <p:sp>
        <p:nvSpPr>
          <p:cNvPr id="19" name="Text 17"/>
          <p:cNvSpPr/>
          <p:nvPr/>
        </p:nvSpPr>
        <p:spPr>
          <a:xfrm>
            <a:off x="9858375" y="6512570"/>
            <a:ext cx="7847648" cy="3970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1613"/>
              </a:lnSpc>
              <a:buNone/>
            </a:pPr>
            <a:r>
              <a:rPr lang="en-US" sz="1950" dirty="0">
                <a:solidFill>
                  <a:srgbClr val="9DB6C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Sorter, identificazione automatica, gestione delle destinazioni.</a:t>
            </a:r>
            <a:endParaRPr lang="en-US" sz="1950" dirty="0"/>
          </a:p>
        </p:txBody>
      </p:sp>
      <p:sp>
        <p:nvSpPr>
          <p:cNvPr id="20" name="Shape 18"/>
          <p:cNvSpPr/>
          <p:nvPr/>
        </p:nvSpPr>
        <p:spPr>
          <a:xfrm>
            <a:off x="9505950" y="7328743"/>
            <a:ext cx="7791450" cy="1367582"/>
          </a:xfrm>
          <a:prstGeom prst="rect">
            <a:avLst/>
          </a:prstGeom>
          <a:solidFill>
            <a:srgbClr val="0E1C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1" name="Shape 19"/>
          <p:cNvSpPr/>
          <p:nvPr/>
        </p:nvSpPr>
        <p:spPr>
          <a:xfrm>
            <a:off x="9505950" y="7328743"/>
            <a:ext cx="47625" cy="1367582"/>
          </a:xfrm>
          <a:prstGeom prst="rect">
            <a:avLst/>
          </a:prstGeom>
          <a:solidFill>
            <a:srgbClr val="34B5E9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2" name="Text 20"/>
          <p:cNvSpPr/>
          <p:nvPr/>
        </p:nvSpPr>
        <p:spPr>
          <a:xfrm>
            <a:off x="9858375" y="7595443"/>
            <a:ext cx="7847648" cy="41805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6739"/>
              </a:lnSpc>
              <a:buNone/>
            </a:pPr>
            <a:r>
              <a:rPr lang="en-US" sz="2850" b="1" dirty="0">
                <a:solidFill>
                  <a:srgbClr val="EEF3F8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Magazzini automatici</a:t>
            </a:r>
            <a:endParaRPr lang="en-US" sz="2850" dirty="0"/>
          </a:p>
        </p:txBody>
      </p:sp>
      <p:sp>
        <p:nvSpPr>
          <p:cNvPr id="23" name="Text 21"/>
          <p:cNvSpPr/>
          <p:nvPr/>
        </p:nvSpPr>
        <p:spPr>
          <a:xfrm>
            <a:off x="9858375" y="8070652"/>
            <a:ext cx="7847648" cy="3970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1613"/>
              </a:lnSpc>
              <a:buNone/>
            </a:pPr>
            <a:r>
              <a:rPr lang="en-US" sz="1950" dirty="0">
                <a:solidFill>
                  <a:srgbClr val="9DB6C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Interfacciamento con WMS ed ERP, giacenze sempre allineate.</a:t>
            </a:r>
            <a:endParaRPr lang="en-US" sz="1950" dirty="0"/>
          </a:p>
        </p:txBody>
      </p:sp>
      <p:sp>
        <p:nvSpPr>
          <p:cNvPr id="24" name="Shape 22"/>
          <p:cNvSpPr/>
          <p:nvPr/>
        </p:nvSpPr>
        <p:spPr>
          <a:xfrm>
            <a:off x="990600" y="9105900"/>
            <a:ext cx="16306800" cy="9525"/>
          </a:xfrm>
          <a:prstGeom prst="rect">
            <a:avLst/>
          </a:prstGeom>
          <a:solidFill>
            <a:srgbClr val="1E3350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5" name="Text 23"/>
          <p:cNvSpPr/>
          <p:nvPr/>
        </p:nvSpPr>
        <p:spPr>
          <a:xfrm>
            <a:off x="990600" y="9363075"/>
            <a:ext cx="5074221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88" dirty="0">
                <a:solidFill>
                  <a:srgbClr val="6D829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SYNEXTIA SRL · COMPANY PROFILE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17021621" y="9363075"/>
            <a:ext cx="351979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88" dirty="0">
                <a:solidFill>
                  <a:srgbClr val="6D829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12</a:t>
            </a:r>
            <a:endParaRPr lang="en-US" sz="1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A14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2068860"/>
            <a:ext cx="176022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546" dirty="0">
                <a:solidFill>
                  <a:srgbClr val="34B5E9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11 · INTELLIGENZA ARTIFICIALE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2897535"/>
            <a:ext cx="12770224" cy="33344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6090"/>
              </a:lnSpc>
              <a:buNone/>
            </a:pPr>
            <a:r>
              <a:rPr lang="en-US" sz="8400" dirty="0">
                <a:solidFill>
                  <a:srgbClr val="EEF3F8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L'intelligenza artificiale migliore è quella che </a:t>
            </a:r>
            <a:r>
              <a:rPr lang="en-US" sz="8400" dirty="0">
                <a:solidFill>
                  <a:srgbClr val="34B5E9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nessuno deve imparare a usare </a:t>
            </a:r>
            <a:r>
              <a:rPr lang="en-US" sz="8400" dirty="0">
                <a:solidFill>
                  <a:srgbClr val="EEF3F8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.</a:t>
            </a:r>
            <a:endParaRPr lang="en-US" sz="8400" dirty="0"/>
          </a:p>
        </p:txBody>
      </p:sp>
      <p:sp>
        <p:nvSpPr>
          <p:cNvPr id="4" name="Shape 2"/>
          <p:cNvSpPr/>
          <p:nvPr/>
        </p:nvSpPr>
        <p:spPr>
          <a:xfrm>
            <a:off x="1143000" y="6803529"/>
            <a:ext cx="28575" cy="1414463"/>
          </a:xfrm>
          <a:prstGeom prst="rect">
            <a:avLst/>
          </a:prstGeom>
          <a:solidFill>
            <a:srgbClr val="34B5E9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5" name="Text 3"/>
          <p:cNvSpPr/>
          <p:nvPr/>
        </p:nvSpPr>
        <p:spPr>
          <a:xfrm>
            <a:off x="1476375" y="6803529"/>
            <a:ext cx="11821954" cy="14525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3750"/>
              </a:lnSpc>
              <a:buNone/>
            </a:pPr>
            <a:r>
              <a:rPr lang="en-US" sz="2475" dirty="0">
                <a:solidFill>
                  <a:srgbClr val="9DB6C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Non aggiungiamo un altro strumento da aprire. Mettiamo l'AI dentro i processi e i software che le persone usano già, dove svolge il lavoro ripetitivo: legge, classifica, compila, controlla, propone. L'utente non cambia abitudini — trova il lavoro già fatto.</a:t>
            </a:r>
            <a:endParaRPr lang="en-US" sz="247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2F2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90600" y="1828800"/>
            <a:ext cx="16306800" cy="9525"/>
          </a:xfrm>
          <a:prstGeom prst="rect">
            <a:avLst/>
          </a:prstGeom>
          <a:solidFill>
            <a:srgbClr val="D4D4D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990600" y="1219200"/>
            <a:ext cx="296912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90" dirty="0">
                <a:solidFill>
                  <a:srgbClr val="2C5FA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11</a:t>
            </a:r>
            <a:endParaRPr lang="en-US" sz="1950" dirty="0"/>
          </a:p>
        </p:txBody>
      </p:sp>
      <p:sp>
        <p:nvSpPr>
          <p:cNvPr id="4" name="Text 2"/>
          <p:cNvSpPr/>
          <p:nvPr/>
        </p:nvSpPr>
        <p:spPr>
          <a:xfrm>
            <a:off x="1458962" y="876300"/>
            <a:ext cx="8068166" cy="742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4650" b="1" kern="0" spc="233" dirty="0">
                <a:solidFill>
                  <a:srgbClr val="1D1F2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DOVE L’AI LAVORA PER DAVVERO</a:t>
            </a:r>
            <a:endParaRPr lang="en-US" sz="4650" dirty="0"/>
          </a:p>
        </p:txBody>
      </p:sp>
      <p:sp>
        <p:nvSpPr>
          <p:cNvPr id="5" name="Shape 3"/>
          <p:cNvSpPr/>
          <p:nvPr/>
        </p:nvSpPr>
        <p:spPr>
          <a:xfrm>
            <a:off x="990600" y="2295525"/>
            <a:ext cx="8039100" cy="311943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6" name="Text 4"/>
          <p:cNvSpPr/>
          <p:nvPr/>
        </p:nvSpPr>
        <p:spPr>
          <a:xfrm>
            <a:off x="1352550" y="2638425"/>
            <a:ext cx="804672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90" dirty="0">
                <a:solidFill>
                  <a:srgbClr val="2C5FA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DOCUMENTI</a:t>
            </a:r>
            <a:endParaRPr lang="en-US" sz="1950" dirty="0"/>
          </a:p>
        </p:txBody>
      </p:sp>
      <p:sp>
        <p:nvSpPr>
          <p:cNvPr id="7" name="Text 5"/>
          <p:cNvSpPr/>
          <p:nvPr/>
        </p:nvSpPr>
        <p:spPr>
          <a:xfrm>
            <a:off x="1352550" y="3067050"/>
            <a:ext cx="8046720" cy="47803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7170"/>
              </a:lnSpc>
              <a:buNone/>
            </a:pPr>
            <a:r>
              <a:rPr lang="en-US" sz="3300" b="1" dirty="0">
                <a:solidFill>
                  <a:srgbClr val="1D1F2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Dalla carta al gestionale, senza digitare</a:t>
            </a:r>
            <a:endParaRPr lang="en-US" sz="3300" dirty="0"/>
          </a:p>
        </p:txBody>
      </p:sp>
      <p:sp>
        <p:nvSpPr>
          <p:cNvPr id="8" name="Text 6"/>
          <p:cNvSpPr/>
          <p:nvPr/>
        </p:nvSpPr>
        <p:spPr>
          <a:xfrm>
            <a:off x="1352550" y="3640336"/>
            <a:ext cx="7534656" cy="11953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6563"/>
              </a:lnSpc>
              <a:buNone/>
            </a:pPr>
            <a:r>
              <a:rPr lang="en-US" sz="2025" dirty="0">
                <a:solidFill>
                  <a:srgbClr val="42444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Ordini, bolle, fatture e schede tecniche letti e registrati automaticamente, con controllo delle incongruenze prima dell'inserimento.</a:t>
            </a:r>
            <a:endParaRPr lang="en-US" sz="2025" dirty="0"/>
          </a:p>
        </p:txBody>
      </p:sp>
      <p:sp>
        <p:nvSpPr>
          <p:cNvPr id="9" name="Shape 7"/>
          <p:cNvSpPr/>
          <p:nvPr/>
        </p:nvSpPr>
        <p:spPr>
          <a:xfrm>
            <a:off x="9258300" y="2295525"/>
            <a:ext cx="8039100" cy="311943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0" name="Text 8"/>
          <p:cNvSpPr/>
          <p:nvPr/>
        </p:nvSpPr>
        <p:spPr>
          <a:xfrm>
            <a:off x="9620250" y="2638425"/>
            <a:ext cx="804672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90" dirty="0">
                <a:solidFill>
                  <a:srgbClr val="2C5FA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CONTROLLO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9620250" y="3067050"/>
            <a:ext cx="8046720" cy="47803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7170"/>
              </a:lnSpc>
              <a:buNone/>
            </a:pPr>
            <a:r>
              <a:rPr lang="en-US" sz="3300" b="1" dirty="0">
                <a:solidFill>
                  <a:srgbClr val="1D1F2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Anomalie segnalate, non cercate</a:t>
            </a:r>
            <a:endParaRPr lang="en-US" sz="3300" dirty="0"/>
          </a:p>
        </p:txBody>
      </p:sp>
      <p:sp>
        <p:nvSpPr>
          <p:cNvPr id="12" name="Text 10"/>
          <p:cNvSpPr/>
          <p:nvPr/>
        </p:nvSpPr>
        <p:spPr>
          <a:xfrm>
            <a:off x="9620250" y="3640336"/>
            <a:ext cx="7534656" cy="8096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6563"/>
              </a:lnSpc>
              <a:buNone/>
            </a:pPr>
            <a:r>
              <a:rPr lang="en-US" sz="2025" dirty="0">
                <a:solidFill>
                  <a:srgbClr val="42444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Scostamenti di costo, consumi fuori standard, ritardi in formazione: l'analisi gira da sola e avvisa solo quando serve.</a:t>
            </a:r>
            <a:endParaRPr lang="en-US" sz="2025" dirty="0"/>
          </a:p>
        </p:txBody>
      </p:sp>
      <p:sp>
        <p:nvSpPr>
          <p:cNvPr id="13" name="Shape 11"/>
          <p:cNvSpPr/>
          <p:nvPr/>
        </p:nvSpPr>
        <p:spPr>
          <a:xfrm>
            <a:off x="990600" y="5643563"/>
            <a:ext cx="8039100" cy="311943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4" name="Text 12"/>
          <p:cNvSpPr/>
          <p:nvPr/>
        </p:nvSpPr>
        <p:spPr>
          <a:xfrm>
            <a:off x="1352550" y="5986463"/>
            <a:ext cx="804672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90" dirty="0">
                <a:solidFill>
                  <a:srgbClr val="2C5FA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PREVISIONE</a:t>
            </a:r>
            <a:endParaRPr lang="en-US" sz="1950" dirty="0"/>
          </a:p>
        </p:txBody>
      </p:sp>
      <p:sp>
        <p:nvSpPr>
          <p:cNvPr id="15" name="Text 13"/>
          <p:cNvSpPr/>
          <p:nvPr/>
        </p:nvSpPr>
        <p:spPr>
          <a:xfrm>
            <a:off x="1352550" y="6415088"/>
            <a:ext cx="8046720" cy="47803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7170"/>
              </a:lnSpc>
              <a:buNone/>
            </a:pPr>
            <a:r>
              <a:rPr lang="en-US" sz="3300" b="1" dirty="0">
                <a:solidFill>
                  <a:srgbClr val="1D1F2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Domanda, scorte e manutenzione</a:t>
            </a:r>
            <a:endParaRPr lang="en-US" sz="3300" dirty="0"/>
          </a:p>
        </p:txBody>
      </p:sp>
      <p:sp>
        <p:nvSpPr>
          <p:cNvPr id="16" name="Text 14"/>
          <p:cNvSpPr/>
          <p:nvPr/>
        </p:nvSpPr>
        <p:spPr>
          <a:xfrm>
            <a:off x="1352550" y="6988373"/>
            <a:ext cx="7534656" cy="8096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6563"/>
              </a:lnSpc>
              <a:buNone/>
            </a:pPr>
            <a:r>
              <a:rPr lang="en-US" sz="2025" dirty="0">
                <a:solidFill>
                  <a:srgbClr val="42444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Modelli addestrati sui dati storici dell'azienda per prevedere fabbisogni, riordini e interventi prima del fermo.</a:t>
            </a:r>
            <a:endParaRPr lang="en-US" sz="2025" dirty="0"/>
          </a:p>
        </p:txBody>
      </p:sp>
      <p:sp>
        <p:nvSpPr>
          <p:cNvPr id="17" name="Shape 15"/>
          <p:cNvSpPr/>
          <p:nvPr/>
        </p:nvSpPr>
        <p:spPr>
          <a:xfrm>
            <a:off x="9258300" y="5643563"/>
            <a:ext cx="8039100" cy="3119438"/>
          </a:xfrm>
          <a:prstGeom prst="rect">
            <a:avLst/>
          </a:prstGeom>
          <a:solidFill>
            <a:srgbClr val="0A142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8" name="Text 16"/>
          <p:cNvSpPr/>
          <p:nvPr/>
        </p:nvSpPr>
        <p:spPr>
          <a:xfrm>
            <a:off x="9620250" y="5986463"/>
            <a:ext cx="804672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90" dirty="0">
                <a:solidFill>
                  <a:srgbClr val="34B5E9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SUPERVISIONE</a:t>
            </a:r>
            <a:endParaRPr lang="en-US" sz="1950" dirty="0"/>
          </a:p>
        </p:txBody>
      </p:sp>
      <p:sp>
        <p:nvSpPr>
          <p:cNvPr id="19" name="Text 17"/>
          <p:cNvSpPr/>
          <p:nvPr/>
        </p:nvSpPr>
        <p:spPr>
          <a:xfrm>
            <a:off x="9620250" y="6415088"/>
            <a:ext cx="8046720" cy="47803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717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La decisione resta alle persone</a:t>
            </a:r>
            <a:endParaRPr lang="en-US" sz="3300" dirty="0"/>
          </a:p>
        </p:txBody>
      </p:sp>
      <p:sp>
        <p:nvSpPr>
          <p:cNvPr id="20" name="Text 18"/>
          <p:cNvSpPr/>
          <p:nvPr/>
        </p:nvSpPr>
        <p:spPr>
          <a:xfrm>
            <a:off x="9620250" y="6988373"/>
            <a:ext cx="7534656" cy="11953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6563"/>
              </a:lnSpc>
              <a:buNone/>
            </a:pPr>
            <a:r>
              <a:rPr lang="en-US" sz="2025" dirty="0">
                <a:solidFill>
                  <a:srgbClr val="9DB6C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Ogni automazione è tracciata e reversibile: l'AI propone e prepara, chi ha la responsabilità conferma. Dati aziendali sempre sotto controllo.</a:t>
            </a:r>
            <a:endParaRPr lang="en-US" sz="2025" dirty="0"/>
          </a:p>
        </p:txBody>
      </p:sp>
      <p:sp>
        <p:nvSpPr>
          <p:cNvPr id="21" name="Shape 19"/>
          <p:cNvSpPr/>
          <p:nvPr/>
        </p:nvSpPr>
        <p:spPr>
          <a:xfrm>
            <a:off x="990600" y="9105900"/>
            <a:ext cx="16306800" cy="9525"/>
          </a:xfrm>
          <a:prstGeom prst="rect">
            <a:avLst/>
          </a:prstGeom>
          <a:solidFill>
            <a:srgbClr val="D4D4D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2" name="Text 20"/>
          <p:cNvSpPr/>
          <p:nvPr/>
        </p:nvSpPr>
        <p:spPr>
          <a:xfrm>
            <a:off x="990600" y="9363075"/>
            <a:ext cx="5074221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88" dirty="0">
                <a:solidFill>
                  <a:srgbClr val="7A7A7D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SYNEXTIA SRL · COMPANY PROFILE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17018198" y="9363075"/>
            <a:ext cx="355402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88" dirty="0">
                <a:solidFill>
                  <a:srgbClr val="7A7A7D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14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A14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90600" y="1828800"/>
            <a:ext cx="16306800" cy="9525"/>
          </a:xfrm>
          <a:prstGeom prst="rect">
            <a:avLst/>
          </a:prstGeom>
          <a:solidFill>
            <a:srgbClr val="1E3350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990600" y="1219200"/>
            <a:ext cx="338584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90" dirty="0">
                <a:solidFill>
                  <a:srgbClr val="34B5E9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12</a:t>
            </a:r>
            <a:endParaRPr lang="en-US" sz="1950" dirty="0"/>
          </a:p>
        </p:txBody>
      </p:sp>
      <p:sp>
        <p:nvSpPr>
          <p:cNvPr id="4" name="Text 2"/>
          <p:cNvSpPr/>
          <p:nvPr/>
        </p:nvSpPr>
        <p:spPr>
          <a:xfrm>
            <a:off x="1500634" y="876300"/>
            <a:ext cx="8257252" cy="742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4650" b="1" kern="0" spc="233" dirty="0">
                <a:solidFill>
                  <a:srgbClr val="EEF3F8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LE DOMANDE A CUI RISPONDIAMO</a:t>
            </a:r>
            <a:endParaRPr lang="en-US" sz="4650" dirty="0"/>
          </a:p>
        </p:txBody>
      </p:sp>
      <p:sp>
        <p:nvSpPr>
          <p:cNvPr id="5" name="Text 3"/>
          <p:cNvSpPr/>
          <p:nvPr/>
        </p:nvSpPr>
        <p:spPr>
          <a:xfrm>
            <a:off x="990600" y="2124075"/>
            <a:ext cx="12924743" cy="8667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0833"/>
              </a:lnSpc>
              <a:buNone/>
            </a:pPr>
            <a:r>
              <a:rPr lang="en-US" sz="2250" dirty="0">
                <a:solidFill>
                  <a:srgbClr val="9DB6C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Un sistema di governo si giudica da una cosa sola: se risponde con un numero verificabile invece che con un'opinione.</a:t>
            </a:r>
            <a:endParaRPr lang="en-US" sz="2250" dirty="0"/>
          </a:p>
        </p:txBody>
      </p:sp>
      <p:sp>
        <p:nvSpPr>
          <p:cNvPr id="6" name="Shape 4"/>
          <p:cNvSpPr/>
          <p:nvPr/>
        </p:nvSpPr>
        <p:spPr>
          <a:xfrm>
            <a:off x="990600" y="3276600"/>
            <a:ext cx="5295900" cy="2638425"/>
          </a:xfrm>
          <a:prstGeom prst="rect">
            <a:avLst/>
          </a:prstGeom>
          <a:solidFill>
            <a:srgbClr val="0E1C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7" name="Shape 5"/>
          <p:cNvSpPr/>
          <p:nvPr/>
        </p:nvSpPr>
        <p:spPr>
          <a:xfrm>
            <a:off x="990600" y="3276600"/>
            <a:ext cx="5295900" cy="47625"/>
          </a:xfrm>
          <a:prstGeom prst="rect">
            <a:avLst/>
          </a:prstGeom>
          <a:solidFill>
            <a:srgbClr val="34B5E9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8" name="Text 6"/>
          <p:cNvSpPr/>
          <p:nvPr/>
        </p:nvSpPr>
        <p:spPr>
          <a:xfrm>
            <a:off x="1276350" y="3590925"/>
            <a:ext cx="4866132" cy="84564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8333"/>
              </a:lnSpc>
              <a:buNone/>
            </a:pPr>
            <a:r>
              <a:rPr lang="en-US" sz="3000" dirty="0">
                <a:solidFill>
                  <a:srgbClr val="FFFFFF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«Quanto mi costa davvero questo prodotto?»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1276350" y="4531816"/>
            <a:ext cx="4866132" cy="6780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5862"/>
              </a:lnSpc>
              <a:buNone/>
            </a:pPr>
            <a:r>
              <a:rPr lang="en-US" sz="1800" dirty="0">
                <a:solidFill>
                  <a:srgbClr val="9DB6C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Costo pieno per articolo e commessa, sui consumi reali rilevati in reparto.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6496050" y="3276600"/>
            <a:ext cx="5295900" cy="2638425"/>
          </a:xfrm>
          <a:prstGeom prst="rect">
            <a:avLst/>
          </a:prstGeom>
          <a:solidFill>
            <a:srgbClr val="0E1C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1" name="Shape 9"/>
          <p:cNvSpPr/>
          <p:nvPr/>
        </p:nvSpPr>
        <p:spPr>
          <a:xfrm>
            <a:off x="6496050" y="3276600"/>
            <a:ext cx="5295900" cy="47625"/>
          </a:xfrm>
          <a:prstGeom prst="rect">
            <a:avLst/>
          </a:prstGeom>
          <a:solidFill>
            <a:srgbClr val="2C5FA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2" name="Text 10"/>
          <p:cNvSpPr/>
          <p:nvPr/>
        </p:nvSpPr>
        <p:spPr>
          <a:xfrm>
            <a:off x="6781800" y="3590925"/>
            <a:ext cx="4866132" cy="84564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8333"/>
              </a:lnSpc>
              <a:buNone/>
            </a:pPr>
            <a:r>
              <a:rPr lang="en-US" sz="3000" dirty="0">
                <a:solidFill>
                  <a:srgbClr val="FFFFFF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«Perché questo mese il margine è sceso?»</a:t>
            </a:r>
            <a:endParaRPr lang="en-US" sz="3000" dirty="0"/>
          </a:p>
        </p:txBody>
      </p:sp>
      <p:sp>
        <p:nvSpPr>
          <p:cNvPr id="13" name="Text 11"/>
          <p:cNvSpPr/>
          <p:nvPr/>
        </p:nvSpPr>
        <p:spPr>
          <a:xfrm>
            <a:off x="6781800" y="4531816"/>
            <a:ext cx="4866132" cy="6780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5862"/>
              </a:lnSpc>
              <a:buNone/>
            </a:pPr>
            <a:r>
              <a:rPr lang="en-US" sz="1800" dirty="0">
                <a:solidFill>
                  <a:srgbClr val="9DB6C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Scostamenti per causa: prezzi, rese, mix di vendita, rilavorazioni.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12001500" y="3276600"/>
            <a:ext cx="5295900" cy="2638425"/>
          </a:xfrm>
          <a:prstGeom prst="rect">
            <a:avLst/>
          </a:prstGeom>
          <a:solidFill>
            <a:srgbClr val="0E1C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5" name="Shape 13"/>
          <p:cNvSpPr/>
          <p:nvPr/>
        </p:nvSpPr>
        <p:spPr>
          <a:xfrm>
            <a:off x="12001500" y="3276600"/>
            <a:ext cx="5295900" cy="47625"/>
          </a:xfrm>
          <a:prstGeom prst="rect">
            <a:avLst/>
          </a:prstGeom>
          <a:solidFill>
            <a:srgbClr val="2C5FA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6" name="Text 14"/>
          <p:cNvSpPr/>
          <p:nvPr/>
        </p:nvSpPr>
        <p:spPr>
          <a:xfrm>
            <a:off x="12287250" y="3590925"/>
            <a:ext cx="4866132" cy="84564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8333"/>
              </a:lnSpc>
              <a:buNone/>
            </a:pPr>
            <a:r>
              <a:rPr lang="en-US" sz="3000" dirty="0">
                <a:solidFill>
                  <a:srgbClr val="FFFFFF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«Quali clienti mi fanno guadagnare?»</a:t>
            </a:r>
            <a:endParaRPr lang="en-US" sz="3000" dirty="0"/>
          </a:p>
        </p:txBody>
      </p:sp>
      <p:sp>
        <p:nvSpPr>
          <p:cNvPr id="17" name="Text 15"/>
          <p:cNvSpPr/>
          <p:nvPr/>
        </p:nvSpPr>
        <p:spPr>
          <a:xfrm>
            <a:off x="12287250" y="4531816"/>
            <a:ext cx="4866132" cy="6780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5862"/>
              </a:lnSpc>
              <a:buNone/>
            </a:pPr>
            <a:r>
              <a:rPr lang="en-US" sz="1800" dirty="0">
                <a:solidFill>
                  <a:srgbClr val="9DB6C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Marginalità per cliente e ordine, al netto dei costi di servizio.</a:t>
            </a:r>
            <a:endParaRPr lang="en-US" sz="1800" dirty="0"/>
          </a:p>
        </p:txBody>
      </p:sp>
      <p:sp>
        <p:nvSpPr>
          <p:cNvPr id="18" name="Shape 16"/>
          <p:cNvSpPr/>
          <p:nvPr/>
        </p:nvSpPr>
        <p:spPr>
          <a:xfrm>
            <a:off x="990600" y="6124575"/>
            <a:ext cx="5295900" cy="2638425"/>
          </a:xfrm>
          <a:prstGeom prst="rect">
            <a:avLst/>
          </a:prstGeom>
          <a:solidFill>
            <a:srgbClr val="0E1C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9" name="Shape 17"/>
          <p:cNvSpPr/>
          <p:nvPr/>
        </p:nvSpPr>
        <p:spPr>
          <a:xfrm>
            <a:off x="990600" y="6124575"/>
            <a:ext cx="5295900" cy="47625"/>
          </a:xfrm>
          <a:prstGeom prst="rect">
            <a:avLst/>
          </a:prstGeom>
          <a:solidFill>
            <a:srgbClr val="2C5FA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0" name="Text 18"/>
          <p:cNvSpPr/>
          <p:nvPr/>
        </p:nvSpPr>
        <p:spPr>
          <a:xfrm>
            <a:off x="1276350" y="6438900"/>
            <a:ext cx="4866132" cy="84564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8333"/>
              </a:lnSpc>
              <a:buNone/>
            </a:pPr>
            <a:r>
              <a:rPr lang="en-US" sz="3000" dirty="0">
                <a:solidFill>
                  <a:srgbClr val="FFFFFF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«Quanto rende davvero un impianto?»</a:t>
            </a:r>
            <a:endParaRPr lang="en-US" sz="3000" dirty="0"/>
          </a:p>
        </p:txBody>
      </p:sp>
      <p:sp>
        <p:nvSpPr>
          <p:cNvPr id="21" name="Text 19"/>
          <p:cNvSpPr/>
          <p:nvPr/>
        </p:nvSpPr>
        <p:spPr>
          <a:xfrm>
            <a:off x="1276350" y="7379791"/>
            <a:ext cx="4866132" cy="6780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5862"/>
              </a:lnSpc>
              <a:buNone/>
            </a:pPr>
            <a:r>
              <a:rPr lang="en-US" sz="1800" dirty="0">
                <a:solidFill>
                  <a:srgbClr val="9DB6C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Efficienza, fermi e cause </a:t>
            </a:r>
            <a:r>
              <a:rPr lang="en-US" sz="1800" dirty="0" err="1">
                <a:solidFill>
                  <a:srgbClr val="9DB6C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letti</a:t>
            </a:r>
            <a:r>
              <a:rPr lang="en-US" sz="1800" dirty="0">
                <a:solidFill>
                  <a:srgbClr val="9DB6C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</a:t>
            </a:r>
            <a:r>
              <a:rPr lang="en-US" sz="1800" dirty="0" err="1">
                <a:solidFill>
                  <a:srgbClr val="9DB6C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direttamente</a:t>
            </a:r>
            <a:r>
              <a:rPr lang="en-US" sz="1800" dirty="0">
                <a:solidFill>
                  <a:srgbClr val="9DB6C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</a:t>
            </a:r>
            <a:r>
              <a:rPr lang="en-US" sz="1800" dirty="0" err="1">
                <a:solidFill>
                  <a:srgbClr val="9DB6C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dagli</a:t>
            </a:r>
            <a:r>
              <a:rPr lang="en-US" sz="1800" dirty="0">
                <a:solidFill>
                  <a:srgbClr val="9DB6C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</a:t>
            </a:r>
            <a:r>
              <a:rPr lang="en-US" sz="1800" dirty="0" err="1">
                <a:solidFill>
                  <a:srgbClr val="9DB6C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impianti</a:t>
            </a:r>
            <a:r>
              <a:rPr lang="en-US" sz="1800" dirty="0">
                <a:solidFill>
                  <a:srgbClr val="9DB6C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, non stimati a fine mese.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6496050" y="6124575"/>
            <a:ext cx="5295900" cy="2638425"/>
          </a:xfrm>
          <a:prstGeom prst="rect">
            <a:avLst/>
          </a:prstGeom>
          <a:solidFill>
            <a:srgbClr val="0E1C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3" name="Shape 21"/>
          <p:cNvSpPr/>
          <p:nvPr/>
        </p:nvSpPr>
        <p:spPr>
          <a:xfrm>
            <a:off x="6496050" y="6124575"/>
            <a:ext cx="5295900" cy="47625"/>
          </a:xfrm>
          <a:prstGeom prst="rect">
            <a:avLst/>
          </a:prstGeom>
          <a:solidFill>
            <a:srgbClr val="2C5FA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4" name="Text 22"/>
          <p:cNvSpPr/>
          <p:nvPr/>
        </p:nvSpPr>
        <p:spPr>
          <a:xfrm>
            <a:off x="6781800" y="6438900"/>
            <a:ext cx="5196840" cy="4418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8333"/>
              </a:lnSpc>
              <a:buNone/>
            </a:pPr>
            <a:r>
              <a:rPr lang="en-US" sz="3000" dirty="0">
                <a:solidFill>
                  <a:srgbClr val="FFFFFF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«Riesco a consegnare in tempo?»</a:t>
            </a:r>
            <a:endParaRPr lang="en-US" sz="3000" dirty="0"/>
          </a:p>
        </p:txBody>
      </p:sp>
      <p:sp>
        <p:nvSpPr>
          <p:cNvPr id="25" name="Text 23"/>
          <p:cNvSpPr/>
          <p:nvPr/>
        </p:nvSpPr>
        <p:spPr>
          <a:xfrm>
            <a:off x="6781800" y="6976021"/>
            <a:ext cx="4866132" cy="6780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5862"/>
              </a:lnSpc>
              <a:buNone/>
            </a:pPr>
            <a:r>
              <a:rPr lang="en-US" sz="1800" dirty="0">
                <a:solidFill>
                  <a:srgbClr val="9DB6C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Avanzamento in tempo reale e date di consegna che si possono promettere.</a:t>
            </a:r>
            <a:endParaRPr lang="en-US" sz="1800" dirty="0"/>
          </a:p>
        </p:txBody>
      </p:sp>
      <p:sp>
        <p:nvSpPr>
          <p:cNvPr id="26" name="Shape 24"/>
          <p:cNvSpPr/>
          <p:nvPr/>
        </p:nvSpPr>
        <p:spPr>
          <a:xfrm>
            <a:off x="12001500" y="6124575"/>
            <a:ext cx="5295900" cy="2638425"/>
          </a:xfrm>
          <a:prstGeom prst="rect">
            <a:avLst/>
          </a:prstGeom>
          <a:solidFill>
            <a:srgbClr val="0E1C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7" name="Shape 25"/>
          <p:cNvSpPr/>
          <p:nvPr/>
        </p:nvSpPr>
        <p:spPr>
          <a:xfrm>
            <a:off x="12001500" y="6124575"/>
            <a:ext cx="5295900" cy="47625"/>
          </a:xfrm>
          <a:prstGeom prst="rect">
            <a:avLst/>
          </a:prstGeom>
          <a:solidFill>
            <a:srgbClr val="2C5FA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8" name="Text 26"/>
          <p:cNvSpPr/>
          <p:nvPr/>
        </p:nvSpPr>
        <p:spPr>
          <a:xfrm>
            <a:off x="12287250" y="6438900"/>
            <a:ext cx="4866132" cy="84564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8333"/>
              </a:lnSpc>
              <a:buNone/>
            </a:pPr>
            <a:r>
              <a:rPr lang="en-US" sz="3000" dirty="0">
                <a:solidFill>
                  <a:srgbClr val="FFFFFF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«Su cosa devo intervenire per primo?»</a:t>
            </a:r>
            <a:endParaRPr lang="en-US" sz="3000" dirty="0"/>
          </a:p>
        </p:txBody>
      </p:sp>
      <p:sp>
        <p:nvSpPr>
          <p:cNvPr id="29" name="Text 27"/>
          <p:cNvSpPr/>
          <p:nvPr/>
        </p:nvSpPr>
        <p:spPr>
          <a:xfrm>
            <a:off x="12287250" y="7379791"/>
            <a:ext cx="4866132" cy="6780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5862"/>
              </a:lnSpc>
              <a:buNone/>
            </a:pPr>
            <a:r>
              <a:rPr lang="en-US" sz="1800" dirty="0">
                <a:solidFill>
                  <a:srgbClr val="9DB6C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Priorità ordinate per impatto economico, non per urgenza percepita.</a:t>
            </a:r>
            <a:endParaRPr lang="en-US" sz="1800" dirty="0"/>
          </a:p>
        </p:txBody>
      </p:sp>
      <p:sp>
        <p:nvSpPr>
          <p:cNvPr id="30" name="Shape 28"/>
          <p:cNvSpPr/>
          <p:nvPr/>
        </p:nvSpPr>
        <p:spPr>
          <a:xfrm>
            <a:off x="990600" y="9105900"/>
            <a:ext cx="16306800" cy="9525"/>
          </a:xfrm>
          <a:prstGeom prst="rect">
            <a:avLst/>
          </a:prstGeom>
          <a:solidFill>
            <a:srgbClr val="1E3350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1" name="Text 29"/>
          <p:cNvSpPr/>
          <p:nvPr/>
        </p:nvSpPr>
        <p:spPr>
          <a:xfrm>
            <a:off x="990600" y="9363075"/>
            <a:ext cx="5074221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88" dirty="0">
                <a:solidFill>
                  <a:srgbClr val="6D829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SYNEXTIA SRL · COMPANY PROFILE</a:t>
            </a:r>
            <a:endParaRPr lang="en-US" sz="1800" dirty="0"/>
          </a:p>
        </p:txBody>
      </p:sp>
      <p:sp>
        <p:nvSpPr>
          <p:cNvPr id="32" name="Text 30"/>
          <p:cNvSpPr/>
          <p:nvPr/>
        </p:nvSpPr>
        <p:spPr>
          <a:xfrm>
            <a:off x="17026682" y="9363075"/>
            <a:ext cx="346918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88" dirty="0">
                <a:solidFill>
                  <a:srgbClr val="6D829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15</a:t>
            </a:r>
            <a:endParaRPr lang="en-US" sz="1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2F2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90600" y="1828800"/>
            <a:ext cx="16306800" cy="9525"/>
          </a:xfrm>
          <a:prstGeom prst="rect">
            <a:avLst/>
          </a:prstGeom>
          <a:solidFill>
            <a:srgbClr val="D4D4D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990600" y="1219200"/>
            <a:ext cx="339775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90" dirty="0">
                <a:solidFill>
                  <a:srgbClr val="2C5FA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13</a:t>
            </a:r>
            <a:endParaRPr lang="en-US" sz="1950" dirty="0"/>
          </a:p>
        </p:txBody>
      </p:sp>
      <p:sp>
        <p:nvSpPr>
          <p:cNvPr id="4" name="Text 2"/>
          <p:cNvSpPr/>
          <p:nvPr/>
        </p:nvSpPr>
        <p:spPr>
          <a:xfrm>
            <a:off x="1501825" y="876300"/>
            <a:ext cx="4465543" cy="742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4650" b="1" kern="0" spc="233" dirty="0">
                <a:solidFill>
                  <a:srgbClr val="1D1F2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IL METODO: AGILE</a:t>
            </a:r>
            <a:endParaRPr lang="en-US" sz="4650" dirty="0"/>
          </a:p>
        </p:txBody>
      </p:sp>
      <p:sp>
        <p:nvSpPr>
          <p:cNvPr id="5" name="Text 3"/>
          <p:cNvSpPr/>
          <p:nvPr/>
        </p:nvSpPr>
        <p:spPr>
          <a:xfrm>
            <a:off x="990600" y="2257425"/>
            <a:ext cx="12735120" cy="137070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8557"/>
              </a:lnSpc>
              <a:buNone/>
            </a:pPr>
            <a:r>
              <a:rPr lang="en-US" sz="4950" dirty="0">
                <a:solidFill>
                  <a:srgbClr val="1D2D3D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Niente progetti di dodici mesi da approvare al buio: rilasci ogni due settimane, priorità riviste insieme.</a:t>
            </a:r>
            <a:endParaRPr lang="en-US" sz="4950" dirty="0"/>
          </a:p>
        </p:txBody>
      </p:sp>
      <p:sp>
        <p:nvSpPr>
          <p:cNvPr id="6" name="Shape 4"/>
          <p:cNvSpPr/>
          <p:nvPr/>
        </p:nvSpPr>
        <p:spPr>
          <a:xfrm>
            <a:off x="990600" y="4009132"/>
            <a:ext cx="3905250" cy="475386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7" name="Text 5"/>
          <p:cNvSpPr/>
          <p:nvPr/>
        </p:nvSpPr>
        <p:spPr>
          <a:xfrm>
            <a:off x="1276350" y="4313932"/>
            <a:ext cx="3667125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360" dirty="0">
                <a:solidFill>
                  <a:srgbClr val="2C5FA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SPRINT 0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276350" y="4742557"/>
            <a:ext cx="3667125" cy="45809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8200"/>
              </a:lnSpc>
              <a:buNone/>
            </a:pPr>
            <a:r>
              <a:rPr lang="en-US" sz="3150" b="1" dirty="0">
                <a:solidFill>
                  <a:srgbClr val="1D1F2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Inquadramento</a:t>
            </a:r>
            <a:endParaRPr lang="en-US" sz="3150" dirty="0"/>
          </a:p>
        </p:txBody>
      </p:sp>
      <p:sp>
        <p:nvSpPr>
          <p:cNvPr id="9" name="Text 7"/>
          <p:cNvSpPr/>
          <p:nvPr/>
        </p:nvSpPr>
        <p:spPr>
          <a:xfrm>
            <a:off x="1276350" y="5314950"/>
            <a:ext cx="3433763" cy="11150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1613"/>
              </a:lnSpc>
              <a:buNone/>
            </a:pPr>
            <a:r>
              <a:rPr lang="en-US" sz="1950" dirty="0">
                <a:solidFill>
                  <a:srgbClr val="42444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Obiettivi di business, backlog iniziale, criteri di successo misurabili.</a:t>
            </a:r>
            <a:endParaRPr lang="en-US" sz="1950" dirty="0"/>
          </a:p>
        </p:txBody>
      </p:sp>
      <p:sp>
        <p:nvSpPr>
          <p:cNvPr id="10" name="Text 8"/>
          <p:cNvSpPr/>
          <p:nvPr/>
        </p:nvSpPr>
        <p:spPr>
          <a:xfrm>
            <a:off x="1276350" y="8181975"/>
            <a:ext cx="3667125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180" dirty="0">
                <a:solidFill>
                  <a:srgbClr val="2C5FA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1–2 SETTIMANE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5124450" y="4009132"/>
            <a:ext cx="3905250" cy="475386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2" name="Text 10"/>
          <p:cNvSpPr/>
          <p:nvPr/>
        </p:nvSpPr>
        <p:spPr>
          <a:xfrm>
            <a:off x="5410200" y="4313932"/>
            <a:ext cx="3667125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360" dirty="0">
                <a:solidFill>
                  <a:srgbClr val="2C5FA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ITERAZIONE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5410200" y="4742557"/>
            <a:ext cx="3667125" cy="45809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8200"/>
              </a:lnSpc>
              <a:buNone/>
            </a:pPr>
            <a:r>
              <a:rPr lang="en-US" sz="3150" b="1" dirty="0">
                <a:solidFill>
                  <a:srgbClr val="1D1F2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Sprint di due settimane</a:t>
            </a:r>
            <a:endParaRPr lang="en-US" sz="3150" dirty="0"/>
          </a:p>
        </p:txBody>
      </p:sp>
      <p:sp>
        <p:nvSpPr>
          <p:cNvPr id="14" name="Text 12"/>
          <p:cNvSpPr/>
          <p:nvPr/>
        </p:nvSpPr>
        <p:spPr>
          <a:xfrm>
            <a:off x="5410200" y="5314950"/>
            <a:ext cx="3433763" cy="11150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1613"/>
              </a:lnSpc>
              <a:buNone/>
            </a:pPr>
            <a:r>
              <a:rPr lang="en-US" sz="1950" dirty="0">
                <a:solidFill>
                  <a:srgbClr val="42444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Ogni sprint chiude con qualcosa di funzionante e utilizzabile in azienda.</a:t>
            </a:r>
            <a:endParaRPr lang="en-US" sz="1950" dirty="0"/>
          </a:p>
        </p:txBody>
      </p:sp>
      <p:sp>
        <p:nvSpPr>
          <p:cNvPr id="15" name="Text 13"/>
          <p:cNvSpPr/>
          <p:nvPr/>
        </p:nvSpPr>
        <p:spPr>
          <a:xfrm>
            <a:off x="5410200" y="8181975"/>
            <a:ext cx="3667125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180" dirty="0">
                <a:solidFill>
                  <a:srgbClr val="2C5FA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RICORRENTE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9258300" y="4009132"/>
            <a:ext cx="3905250" cy="475386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7" name="Text 15"/>
          <p:cNvSpPr/>
          <p:nvPr/>
        </p:nvSpPr>
        <p:spPr>
          <a:xfrm>
            <a:off x="9544050" y="4313932"/>
            <a:ext cx="3667125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360" dirty="0">
                <a:solidFill>
                  <a:srgbClr val="2C5FA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REVISIONE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9544050" y="4742557"/>
            <a:ext cx="3667125" cy="45809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8200"/>
              </a:lnSpc>
              <a:buNone/>
            </a:pPr>
            <a:r>
              <a:rPr lang="en-US" sz="3150" b="1" dirty="0">
                <a:solidFill>
                  <a:srgbClr val="1D1F2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Demo e ripianificazione</a:t>
            </a:r>
            <a:endParaRPr lang="en-US" sz="3150" dirty="0"/>
          </a:p>
        </p:txBody>
      </p:sp>
      <p:sp>
        <p:nvSpPr>
          <p:cNvPr id="19" name="Text 17"/>
          <p:cNvSpPr/>
          <p:nvPr/>
        </p:nvSpPr>
        <p:spPr>
          <a:xfrm>
            <a:off x="9544050" y="5314950"/>
            <a:ext cx="3433763" cy="11150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1613"/>
              </a:lnSpc>
              <a:buNone/>
            </a:pPr>
            <a:r>
              <a:rPr lang="en-US" sz="1950" dirty="0">
                <a:solidFill>
                  <a:srgbClr val="42444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Si guarda il risultato, si raccolgono i riscontri, si riordinano le priorità.</a:t>
            </a:r>
            <a:endParaRPr lang="en-US" sz="1950" dirty="0"/>
          </a:p>
        </p:txBody>
      </p:sp>
      <p:sp>
        <p:nvSpPr>
          <p:cNvPr id="20" name="Text 18"/>
          <p:cNvSpPr/>
          <p:nvPr/>
        </p:nvSpPr>
        <p:spPr>
          <a:xfrm>
            <a:off x="9544050" y="8181975"/>
            <a:ext cx="3667125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180" dirty="0">
                <a:solidFill>
                  <a:srgbClr val="2C5FA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OGNI SPRINT</a:t>
            </a:r>
            <a:endParaRPr lang="en-US" sz="1800" dirty="0"/>
          </a:p>
        </p:txBody>
      </p:sp>
      <p:sp>
        <p:nvSpPr>
          <p:cNvPr id="21" name="Shape 19"/>
          <p:cNvSpPr/>
          <p:nvPr/>
        </p:nvSpPr>
        <p:spPr>
          <a:xfrm>
            <a:off x="13392150" y="4009132"/>
            <a:ext cx="3905250" cy="4753868"/>
          </a:xfrm>
          <a:prstGeom prst="rect">
            <a:avLst/>
          </a:prstGeom>
          <a:solidFill>
            <a:srgbClr val="0A142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2" name="Text 20"/>
          <p:cNvSpPr/>
          <p:nvPr/>
        </p:nvSpPr>
        <p:spPr>
          <a:xfrm>
            <a:off x="13677900" y="4313932"/>
            <a:ext cx="3667125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360" dirty="0">
                <a:solidFill>
                  <a:srgbClr val="34B5E9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ADOZIONE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13677900" y="4742557"/>
            <a:ext cx="3433763" cy="87808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8200"/>
              </a:lnSpc>
              <a:buNone/>
            </a:pPr>
            <a:r>
              <a:rPr lang="en-US" sz="3150" b="1" dirty="0">
                <a:solidFill>
                  <a:srgbClr val="FFFFFF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Affiancamento continuo</a:t>
            </a:r>
            <a:endParaRPr lang="en-US" sz="3150" dirty="0"/>
          </a:p>
        </p:txBody>
      </p:sp>
      <p:sp>
        <p:nvSpPr>
          <p:cNvPr id="24" name="Text 22"/>
          <p:cNvSpPr/>
          <p:nvPr/>
        </p:nvSpPr>
        <p:spPr>
          <a:xfrm>
            <a:off x="13677900" y="5734943"/>
            <a:ext cx="3433763" cy="14739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1613"/>
              </a:lnSpc>
              <a:buNone/>
            </a:pPr>
            <a:r>
              <a:rPr lang="en-US" sz="1950" dirty="0">
                <a:solidFill>
                  <a:srgbClr val="9DB6C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Formazione sul campo e miglioramento incrementale: il progetto finisce quando viene usato.</a:t>
            </a:r>
            <a:endParaRPr lang="en-US" sz="1950" dirty="0"/>
          </a:p>
        </p:txBody>
      </p:sp>
      <p:sp>
        <p:nvSpPr>
          <p:cNvPr id="25" name="Text 23"/>
          <p:cNvSpPr/>
          <p:nvPr/>
        </p:nvSpPr>
        <p:spPr>
          <a:xfrm>
            <a:off x="13677900" y="8181975"/>
            <a:ext cx="3667125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180" dirty="0">
                <a:solidFill>
                  <a:srgbClr val="34B5E9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CONTINUATIVO</a:t>
            </a:r>
            <a:endParaRPr lang="en-US" sz="1800" dirty="0"/>
          </a:p>
        </p:txBody>
      </p:sp>
      <p:sp>
        <p:nvSpPr>
          <p:cNvPr id="26" name="Shape 24"/>
          <p:cNvSpPr/>
          <p:nvPr/>
        </p:nvSpPr>
        <p:spPr>
          <a:xfrm>
            <a:off x="990600" y="9105900"/>
            <a:ext cx="16306800" cy="9525"/>
          </a:xfrm>
          <a:prstGeom prst="rect">
            <a:avLst/>
          </a:prstGeom>
          <a:solidFill>
            <a:srgbClr val="D4D4D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7" name="Text 25"/>
          <p:cNvSpPr/>
          <p:nvPr/>
        </p:nvSpPr>
        <p:spPr>
          <a:xfrm>
            <a:off x="990600" y="9363075"/>
            <a:ext cx="5074221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88" dirty="0">
                <a:solidFill>
                  <a:srgbClr val="7A7A7D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SYNEXTIA SRL · COMPANY PROFILE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17026384" y="9363075"/>
            <a:ext cx="347216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88" dirty="0">
                <a:solidFill>
                  <a:srgbClr val="7A7A7D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16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A14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90600" y="1828800"/>
            <a:ext cx="16306800" cy="9525"/>
          </a:xfrm>
          <a:prstGeom prst="rect">
            <a:avLst/>
          </a:prstGeom>
          <a:solidFill>
            <a:srgbClr val="1E3350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990600" y="1219200"/>
            <a:ext cx="341561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90" dirty="0">
                <a:solidFill>
                  <a:srgbClr val="34B5E9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14</a:t>
            </a:r>
            <a:endParaRPr lang="en-US" sz="1950" dirty="0"/>
          </a:p>
        </p:txBody>
      </p:sp>
      <p:sp>
        <p:nvSpPr>
          <p:cNvPr id="4" name="Text 2"/>
          <p:cNvSpPr/>
          <p:nvPr/>
        </p:nvSpPr>
        <p:spPr>
          <a:xfrm>
            <a:off x="1503611" y="876300"/>
            <a:ext cx="4583743" cy="742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4650" b="1" kern="0" spc="233" dirty="0">
                <a:solidFill>
                  <a:srgbClr val="EEF3F8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PERCHÉ SYNEXTIA</a:t>
            </a:r>
            <a:endParaRPr lang="en-US" sz="4650" dirty="0"/>
          </a:p>
        </p:txBody>
      </p:sp>
      <p:sp>
        <p:nvSpPr>
          <p:cNvPr id="5" name="Text 3"/>
          <p:cNvSpPr/>
          <p:nvPr/>
        </p:nvSpPr>
        <p:spPr>
          <a:xfrm>
            <a:off x="990600" y="2371725"/>
            <a:ext cx="329654" cy="4362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0870"/>
              </a:lnSpc>
              <a:buNone/>
            </a:pPr>
            <a:r>
              <a:rPr lang="en-US" sz="2850" dirty="0">
                <a:solidFill>
                  <a:srgbClr val="34B5E9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01</a:t>
            </a:r>
            <a:endParaRPr lang="en-US" sz="2850" dirty="0"/>
          </a:p>
        </p:txBody>
      </p:sp>
      <p:sp>
        <p:nvSpPr>
          <p:cNvPr id="6" name="Text 4"/>
          <p:cNvSpPr/>
          <p:nvPr/>
        </p:nvSpPr>
        <p:spPr>
          <a:xfrm>
            <a:off x="1510754" y="2371725"/>
            <a:ext cx="7935560" cy="511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0327"/>
              </a:lnSpc>
              <a:buNone/>
            </a:pPr>
            <a:r>
              <a:rPr lang="en-US" sz="3450" b="1" dirty="0">
                <a:solidFill>
                  <a:srgbClr val="EEF3F8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Trent'anni in azienda, non in aula</a:t>
            </a:r>
            <a:endParaRPr lang="en-US" sz="3450" dirty="0"/>
          </a:p>
        </p:txBody>
      </p:sp>
      <p:sp>
        <p:nvSpPr>
          <p:cNvPr id="7" name="Text 5"/>
          <p:cNvSpPr/>
          <p:nvPr/>
        </p:nvSpPr>
        <p:spPr>
          <a:xfrm>
            <a:off x="1510754" y="2959150"/>
            <a:ext cx="7430570" cy="8096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6563"/>
              </a:lnSpc>
              <a:buNone/>
            </a:pPr>
            <a:r>
              <a:rPr lang="en-US" sz="2025" dirty="0">
                <a:solidFill>
                  <a:srgbClr val="9DB6C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Esperienza diretta di direzione, controllo di gestione e sistemi informativi in imprese manifatturiere e di servizi.</a:t>
            </a:r>
            <a:endParaRPr lang="en-US" sz="2025" dirty="0"/>
          </a:p>
        </p:txBody>
      </p:sp>
      <p:sp>
        <p:nvSpPr>
          <p:cNvPr id="8" name="Text 6"/>
          <p:cNvSpPr/>
          <p:nvPr/>
        </p:nvSpPr>
        <p:spPr>
          <a:xfrm>
            <a:off x="9563100" y="2371725"/>
            <a:ext cx="382488" cy="4362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0870"/>
              </a:lnSpc>
              <a:buNone/>
            </a:pPr>
            <a:r>
              <a:rPr lang="en-US" sz="2850" dirty="0">
                <a:solidFill>
                  <a:srgbClr val="34B5E9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02</a:t>
            </a:r>
            <a:endParaRPr lang="en-US" sz="2850" dirty="0"/>
          </a:p>
        </p:txBody>
      </p:sp>
      <p:sp>
        <p:nvSpPr>
          <p:cNvPr id="9" name="Text 7"/>
          <p:cNvSpPr/>
          <p:nvPr/>
        </p:nvSpPr>
        <p:spPr>
          <a:xfrm>
            <a:off x="10136088" y="2371725"/>
            <a:ext cx="7877443" cy="511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0327"/>
              </a:lnSpc>
              <a:buNone/>
            </a:pPr>
            <a:r>
              <a:rPr lang="en-US" sz="3450" b="1" dirty="0">
                <a:solidFill>
                  <a:srgbClr val="EEF3F8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Dal PLC al cruscotto direzionale</a:t>
            </a:r>
            <a:endParaRPr lang="en-US" sz="3450" dirty="0"/>
          </a:p>
        </p:txBody>
      </p:sp>
      <p:sp>
        <p:nvSpPr>
          <p:cNvPr id="10" name="Text 8"/>
          <p:cNvSpPr/>
          <p:nvPr/>
        </p:nvSpPr>
        <p:spPr>
          <a:xfrm>
            <a:off x="10136088" y="2959150"/>
            <a:ext cx="7376151" cy="8096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6563"/>
              </a:lnSpc>
              <a:buNone/>
            </a:pPr>
            <a:r>
              <a:rPr lang="en-US" sz="2025" dirty="0">
                <a:solidFill>
                  <a:srgbClr val="9DB6C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Un solo interlocutore per il dato di macchina, il software e la lettura direzionale: nessun rimpallo fra fornitori.</a:t>
            </a:r>
            <a:endParaRPr lang="en-US" sz="2025" dirty="0"/>
          </a:p>
        </p:txBody>
      </p:sp>
      <p:sp>
        <p:nvSpPr>
          <p:cNvPr id="11" name="Text 9"/>
          <p:cNvSpPr/>
          <p:nvPr/>
        </p:nvSpPr>
        <p:spPr>
          <a:xfrm>
            <a:off x="990600" y="4149775"/>
            <a:ext cx="384721" cy="4362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0870"/>
              </a:lnSpc>
              <a:buNone/>
            </a:pPr>
            <a:r>
              <a:rPr lang="en-US" sz="2850" dirty="0">
                <a:solidFill>
                  <a:srgbClr val="34B5E9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03</a:t>
            </a:r>
            <a:endParaRPr lang="en-US" sz="2850" dirty="0"/>
          </a:p>
        </p:txBody>
      </p:sp>
      <p:sp>
        <p:nvSpPr>
          <p:cNvPr id="12" name="Text 10"/>
          <p:cNvSpPr/>
          <p:nvPr/>
        </p:nvSpPr>
        <p:spPr>
          <a:xfrm>
            <a:off x="1565821" y="4149775"/>
            <a:ext cx="7874987" cy="511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0327"/>
              </a:lnSpc>
              <a:buNone/>
            </a:pPr>
            <a:r>
              <a:rPr lang="en-US" sz="3450" b="1" dirty="0">
                <a:solidFill>
                  <a:srgbClr val="EEF3F8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Indipendenti dai fornitori</a:t>
            </a:r>
            <a:endParaRPr lang="en-US" sz="3450" dirty="0"/>
          </a:p>
        </p:txBody>
      </p:sp>
      <p:sp>
        <p:nvSpPr>
          <p:cNvPr id="13" name="Text 11"/>
          <p:cNvSpPr/>
          <p:nvPr/>
        </p:nvSpPr>
        <p:spPr>
          <a:xfrm>
            <a:off x="1565821" y="4737199"/>
            <a:ext cx="7373852" cy="11953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6563"/>
              </a:lnSpc>
              <a:buNone/>
            </a:pPr>
            <a:r>
              <a:rPr lang="en-US" sz="2025" dirty="0">
                <a:solidFill>
                  <a:srgbClr val="9DB6C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Lavoriamo con i sistemi e le macchine che l'azienda già possiede; la tecnologia si sceglie in funzione del problema, non del listino.</a:t>
            </a:r>
            <a:endParaRPr lang="en-US" sz="2025" dirty="0"/>
          </a:p>
        </p:txBody>
      </p:sp>
      <p:sp>
        <p:nvSpPr>
          <p:cNvPr id="14" name="Text 12"/>
          <p:cNvSpPr/>
          <p:nvPr/>
        </p:nvSpPr>
        <p:spPr>
          <a:xfrm>
            <a:off x="9563100" y="4149775"/>
            <a:ext cx="387251" cy="4362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0870"/>
              </a:lnSpc>
              <a:buNone/>
            </a:pPr>
            <a:r>
              <a:rPr lang="en-US" sz="2850" dirty="0">
                <a:solidFill>
                  <a:srgbClr val="34B5E9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04</a:t>
            </a:r>
            <a:endParaRPr lang="en-US" sz="2850" dirty="0"/>
          </a:p>
        </p:txBody>
      </p:sp>
      <p:sp>
        <p:nvSpPr>
          <p:cNvPr id="15" name="Text 13"/>
          <p:cNvSpPr/>
          <p:nvPr/>
        </p:nvSpPr>
        <p:spPr>
          <a:xfrm>
            <a:off x="10140851" y="4149775"/>
            <a:ext cx="7872204" cy="511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0327"/>
              </a:lnSpc>
              <a:buNone/>
            </a:pPr>
            <a:r>
              <a:rPr lang="en-US" sz="3450" b="1" dirty="0">
                <a:solidFill>
                  <a:srgbClr val="EEF3F8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Risultati visibili in settimane</a:t>
            </a:r>
            <a:endParaRPr lang="en-US" sz="3450" dirty="0"/>
          </a:p>
        </p:txBody>
      </p:sp>
      <p:sp>
        <p:nvSpPr>
          <p:cNvPr id="16" name="Text 14"/>
          <p:cNvSpPr/>
          <p:nvPr/>
        </p:nvSpPr>
        <p:spPr>
          <a:xfrm>
            <a:off x="10140851" y="4737199"/>
            <a:ext cx="7371246" cy="8096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6563"/>
              </a:lnSpc>
              <a:buNone/>
            </a:pPr>
            <a:r>
              <a:rPr lang="en-US" sz="2025" dirty="0">
                <a:solidFill>
                  <a:srgbClr val="9DB6C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Metodo agile: rilasci brevi e verificabili invece di progetti monolitici da approvare al buio.</a:t>
            </a:r>
            <a:endParaRPr lang="en-US" sz="2025" dirty="0"/>
          </a:p>
        </p:txBody>
      </p:sp>
      <p:sp>
        <p:nvSpPr>
          <p:cNvPr id="17" name="Text 15"/>
          <p:cNvSpPr/>
          <p:nvPr/>
        </p:nvSpPr>
        <p:spPr>
          <a:xfrm>
            <a:off x="990600" y="6313587"/>
            <a:ext cx="385018" cy="4362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0870"/>
              </a:lnSpc>
              <a:buNone/>
            </a:pPr>
            <a:r>
              <a:rPr lang="en-US" sz="2850" dirty="0">
                <a:solidFill>
                  <a:srgbClr val="34B5E9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05</a:t>
            </a:r>
            <a:endParaRPr lang="en-US" sz="2850" dirty="0"/>
          </a:p>
        </p:txBody>
      </p:sp>
      <p:sp>
        <p:nvSpPr>
          <p:cNvPr id="18" name="Text 16"/>
          <p:cNvSpPr/>
          <p:nvPr/>
        </p:nvSpPr>
        <p:spPr>
          <a:xfrm>
            <a:off x="1566118" y="6313587"/>
            <a:ext cx="7874660" cy="511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0327"/>
              </a:lnSpc>
              <a:buNone/>
            </a:pPr>
            <a:r>
              <a:rPr lang="en-US" sz="3450" b="1" dirty="0">
                <a:solidFill>
                  <a:srgbClr val="EEF3F8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Il progetto finisce quando viene usato</a:t>
            </a:r>
            <a:endParaRPr lang="en-US" sz="3450" dirty="0"/>
          </a:p>
        </p:txBody>
      </p:sp>
      <p:sp>
        <p:nvSpPr>
          <p:cNvPr id="19" name="Text 17"/>
          <p:cNvSpPr/>
          <p:nvPr/>
        </p:nvSpPr>
        <p:spPr>
          <a:xfrm>
            <a:off x="1566118" y="6901011"/>
            <a:ext cx="7373545" cy="8096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6563"/>
              </a:lnSpc>
              <a:buNone/>
            </a:pPr>
            <a:r>
              <a:rPr lang="en-US" sz="2025" dirty="0">
                <a:solidFill>
                  <a:srgbClr val="9DB6C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L'affiancamento fa parte del metodo: gli strumenti entrano nella routine di reparto e di direzione.</a:t>
            </a:r>
            <a:endParaRPr lang="en-US" sz="2025" dirty="0"/>
          </a:p>
        </p:txBody>
      </p:sp>
      <p:sp>
        <p:nvSpPr>
          <p:cNvPr id="20" name="Text 18"/>
          <p:cNvSpPr/>
          <p:nvPr/>
        </p:nvSpPr>
        <p:spPr>
          <a:xfrm>
            <a:off x="9563100" y="6313587"/>
            <a:ext cx="385316" cy="4362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0870"/>
              </a:lnSpc>
              <a:buNone/>
            </a:pPr>
            <a:r>
              <a:rPr lang="en-US" sz="2850" dirty="0">
                <a:solidFill>
                  <a:srgbClr val="34B5E9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06</a:t>
            </a:r>
            <a:endParaRPr lang="en-US" sz="2850" dirty="0"/>
          </a:p>
        </p:txBody>
      </p:sp>
      <p:sp>
        <p:nvSpPr>
          <p:cNvPr id="21" name="Text 19"/>
          <p:cNvSpPr/>
          <p:nvPr/>
        </p:nvSpPr>
        <p:spPr>
          <a:xfrm>
            <a:off x="10138916" y="6313587"/>
            <a:ext cx="7874332" cy="511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0327"/>
              </a:lnSpc>
              <a:buNone/>
            </a:pPr>
            <a:r>
              <a:rPr lang="en-US" sz="3450" b="1" dirty="0">
                <a:solidFill>
                  <a:srgbClr val="EEF3F8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Partner specializzati dove serve</a:t>
            </a:r>
            <a:endParaRPr lang="en-US" sz="3450" dirty="0"/>
          </a:p>
        </p:txBody>
      </p:sp>
      <p:sp>
        <p:nvSpPr>
          <p:cNvPr id="22" name="Text 20"/>
          <p:cNvSpPr/>
          <p:nvPr/>
        </p:nvSpPr>
        <p:spPr>
          <a:xfrm>
            <a:off x="10138916" y="6901011"/>
            <a:ext cx="7373239" cy="8096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6563"/>
              </a:lnSpc>
              <a:buNone/>
            </a:pPr>
            <a:r>
              <a:rPr lang="en-US" sz="2025" dirty="0">
                <a:solidFill>
                  <a:srgbClr val="9DB6C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Per la parte hardware e impiantistica lavoriamo con aziende specializzate: competenze reali, non promesse generaliste.</a:t>
            </a:r>
            <a:endParaRPr lang="en-US" sz="2025" dirty="0"/>
          </a:p>
        </p:txBody>
      </p:sp>
      <p:sp>
        <p:nvSpPr>
          <p:cNvPr id="23" name="Shape 21"/>
          <p:cNvSpPr/>
          <p:nvPr/>
        </p:nvSpPr>
        <p:spPr>
          <a:xfrm>
            <a:off x="990600" y="9105900"/>
            <a:ext cx="16306800" cy="9525"/>
          </a:xfrm>
          <a:prstGeom prst="rect">
            <a:avLst/>
          </a:prstGeom>
          <a:solidFill>
            <a:srgbClr val="1E3350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4" name="Text 22"/>
          <p:cNvSpPr/>
          <p:nvPr/>
        </p:nvSpPr>
        <p:spPr>
          <a:xfrm>
            <a:off x="990600" y="9363075"/>
            <a:ext cx="5074221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88" dirty="0">
                <a:solidFill>
                  <a:srgbClr val="6D829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SYNEXTIA SRL · COMPANY PROFILE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17036058" y="9363075"/>
            <a:ext cx="337542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88" dirty="0">
                <a:solidFill>
                  <a:srgbClr val="6D829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17</a:t>
            </a:r>
            <a:endParaRPr lang="en-US" sz="1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A14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3"/>
          <p:cNvSpPr/>
          <p:nvPr/>
        </p:nvSpPr>
        <p:spPr>
          <a:xfrm>
            <a:off x="990600" y="3669060"/>
            <a:ext cx="6609073" cy="42386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1667"/>
              </a:lnSpc>
              <a:buNone/>
            </a:pPr>
            <a:r>
              <a:rPr lang="en-US" sz="11250" dirty="0">
                <a:solidFill>
                  <a:srgbClr val="EEF3F8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Innovare. Digitalizzare. </a:t>
            </a:r>
            <a:r>
              <a:rPr lang="en-US" sz="11250" dirty="0">
                <a:solidFill>
                  <a:srgbClr val="34B5E9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Crescere.</a:t>
            </a:r>
            <a:endParaRPr lang="en-US" sz="11250" dirty="0"/>
          </a:p>
        </p:txBody>
      </p:sp>
      <p:sp>
        <p:nvSpPr>
          <p:cNvPr id="7" name="Text 4"/>
          <p:cNvSpPr/>
          <p:nvPr/>
        </p:nvSpPr>
        <p:spPr>
          <a:xfrm>
            <a:off x="14745295" y="4339679"/>
            <a:ext cx="2807315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360" dirty="0">
                <a:solidFill>
                  <a:srgbClr val="6D829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SEDE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14745295" y="4711154"/>
            <a:ext cx="2628668" cy="8914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7895"/>
              </a:lnSpc>
              <a:buNone/>
            </a:pPr>
            <a:r>
              <a:rPr lang="en-US" sz="2400" dirty="0">
                <a:solidFill>
                  <a:srgbClr val="EEF3F8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Via Santa Gonda, 14 59100 Prato (PO)</a:t>
            </a:r>
            <a:endParaRPr lang="en-US" sz="2400" dirty="0"/>
          </a:p>
        </p:txBody>
      </p:sp>
      <p:sp>
        <p:nvSpPr>
          <p:cNvPr id="9" name="Text 6"/>
          <p:cNvSpPr/>
          <p:nvPr/>
        </p:nvSpPr>
        <p:spPr>
          <a:xfrm>
            <a:off x="14745295" y="5888385"/>
            <a:ext cx="2807315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360" dirty="0">
                <a:solidFill>
                  <a:srgbClr val="6D829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EMAIL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4745295" y="6259860"/>
            <a:ext cx="2807315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rgbClr val="EEF3F8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info@synextia.it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14745295" y="6945660"/>
            <a:ext cx="2807315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360" dirty="0">
                <a:solidFill>
                  <a:srgbClr val="6D829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WEB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14745295" y="7317135"/>
            <a:ext cx="2807315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rgbClr val="34B5E9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www.synextia.it</a:t>
            </a:r>
            <a:endParaRPr lang="en-US" sz="2400" dirty="0"/>
          </a:p>
        </p:txBody>
      </p:sp>
      <p:sp>
        <p:nvSpPr>
          <p:cNvPr id="13" name="Shape 10"/>
          <p:cNvSpPr/>
          <p:nvPr/>
        </p:nvSpPr>
        <p:spPr>
          <a:xfrm>
            <a:off x="990600" y="9067800"/>
            <a:ext cx="16306800" cy="9525"/>
          </a:xfrm>
          <a:prstGeom prst="rect">
            <a:avLst/>
          </a:prstGeom>
          <a:solidFill>
            <a:srgbClr val="1E3350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4" name="Text 11"/>
          <p:cNvSpPr/>
          <p:nvPr/>
        </p:nvSpPr>
        <p:spPr>
          <a:xfrm>
            <a:off x="990600" y="9363075"/>
            <a:ext cx="16796004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88" dirty="0">
                <a:solidFill>
                  <a:srgbClr val="6D829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SYNEXTIA SRL · COMPANY PROFILE 2026</a:t>
            </a:r>
            <a:endParaRPr lang="en-US" sz="1800" dirty="0"/>
          </a:p>
        </p:txBody>
      </p:sp>
      <p:pic>
        <p:nvPicPr>
          <p:cNvPr id="24" name="Image 0" descr="preencoded.png">
            <a:extLst>
              <a:ext uri="{FF2B5EF4-FFF2-40B4-BE49-F238E27FC236}">
                <a16:creationId xmlns:a16="http://schemas.microsoft.com/office/drawing/2014/main" id="{D6AA015F-8390-283A-D661-08292C8762A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77" r="-77"/>
          <a:stretch/>
        </p:blipFill>
        <p:spPr>
          <a:xfrm>
            <a:off x="990600" y="876300"/>
            <a:ext cx="1809750" cy="1594396"/>
          </a:xfrm>
          <a:prstGeom prst="rect">
            <a:avLst/>
          </a:prstGeom>
        </p:spPr>
      </p:pic>
      <p:sp>
        <p:nvSpPr>
          <p:cNvPr id="26" name="Text 0">
            <a:extLst>
              <a:ext uri="{FF2B5EF4-FFF2-40B4-BE49-F238E27FC236}">
                <a16:creationId xmlns:a16="http://schemas.microsoft.com/office/drawing/2014/main" id="{1C263DE3-2452-7702-0A27-F28E02B1B339}"/>
              </a:ext>
            </a:extLst>
          </p:cNvPr>
          <p:cNvSpPr/>
          <p:nvPr/>
        </p:nvSpPr>
        <p:spPr>
          <a:xfrm>
            <a:off x="3048000" y="1187648"/>
            <a:ext cx="4160386" cy="666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83544"/>
              </a:lnSpc>
              <a:buNone/>
            </a:pPr>
            <a:r>
              <a:rPr lang="en-US" sz="4950" kern="0" spc="990" dirty="0">
                <a:solidFill>
                  <a:srgbClr val="EEF3F8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SYNE</a:t>
            </a:r>
            <a:r>
              <a:rPr lang="en-US" sz="4950" kern="0" spc="990" dirty="0">
                <a:solidFill>
                  <a:srgbClr val="34B5E9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X</a:t>
            </a:r>
            <a:r>
              <a:rPr lang="en-US" sz="4950" kern="0" spc="990" dirty="0">
                <a:solidFill>
                  <a:srgbClr val="EEF3F8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TIA</a:t>
            </a:r>
            <a:endParaRPr lang="en-US" sz="4950" dirty="0"/>
          </a:p>
        </p:txBody>
      </p:sp>
      <p:sp>
        <p:nvSpPr>
          <p:cNvPr id="28" name="Text 1">
            <a:extLst>
              <a:ext uri="{FF2B5EF4-FFF2-40B4-BE49-F238E27FC236}">
                <a16:creationId xmlns:a16="http://schemas.microsoft.com/office/drawing/2014/main" id="{951D5631-AE12-6FD7-5CAD-B32B28DF4DF5}"/>
              </a:ext>
            </a:extLst>
          </p:cNvPr>
          <p:cNvSpPr/>
          <p:nvPr/>
        </p:nvSpPr>
        <p:spPr>
          <a:xfrm>
            <a:off x="6837908" y="1440932"/>
            <a:ext cx="653355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025" kern="0" spc="324" dirty="0">
                <a:solidFill>
                  <a:srgbClr val="5F8AB5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SRL</a:t>
            </a:r>
            <a:endParaRPr lang="en-US" sz="2025" dirty="0"/>
          </a:p>
        </p:txBody>
      </p:sp>
      <p:sp>
        <p:nvSpPr>
          <p:cNvPr id="30" name="Text 2">
            <a:extLst>
              <a:ext uri="{FF2B5EF4-FFF2-40B4-BE49-F238E27FC236}">
                <a16:creationId xmlns:a16="http://schemas.microsoft.com/office/drawing/2014/main" id="{2142257C-DFA0-16FE-FD7E-EAFAA89F4CDE}"/>
              </a:ext>
            </a:extLst>
          </p:cNvPr>
          <p:cNvSpPr/>
          <p:nvPr/>
        </p:nvSpPr>
        <p:spPr>
          <a:xfrm>
            <a:off x="3048000" y="1911548"/>
            <a:ext cx="4803770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50" kern="0" spc="693" dirty="0">
                <a:solidFill>
                  <a:srgbClr val="34B5E9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CONSULTING</a:t>
            </a:r>
            <a:endParaRPr lang="en-US" sz="1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14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1899791"/>
            <a:ext cx="176022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546" dirty="0">
                <a:solidFill>
                  <a:srgbClr val="34B5E9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IL PUNTO DI PARTENZA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2804666"/>
            <a:ext cx="12419336" cy="347736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4761"/>
              </a:lnSpc>
              <a:buNone/>
            </a:pPr>
            <a:r>
              <a:rPr lang="en-US" sz="8850" dirty="0">
                <a:solidFill>
                  <a:srgbClr val="EEF3F8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Le aziende non hanno bisogno di </a:t>
            </a:r>
            <a:r>
              <a:rPr lang="en-US" sz="8850" dirty="0">
                <a:solidFill>
                  <a:srgbClr val="34B5E9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più dati </a:t>
            </a:r>
            <a:r>
              <a:rPr lang="en-US" sz="8850" dirty="0">
                <a:solidFill>
                  <a:srgbClr val="EEF3F8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. Hanno bisogno di </a:t>
            </a:r>
            <a:r>
              <a:rPr lang="en-US" sz="8850" dirty="0">
                <a:solidFill>
                  <a:srgbClr val="34B5E9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decisioni migliori</a:t>
            </a:r>
            <a:r>
              <a:rPr lang="en-US" sz="8850" dirty="0">
                <a:solidFill>
                  <a:srgbClr val="EEF3F8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.</a:t>
            </a:r>
            <a:endParaRPr lang="en-US" sz="8850" dirty="0"/>
          </a:p>
        </p:txBody>
      </p:sp>
      <p:sp>
        <p:nvSpPr>
          <p:cNvPr id="4" name="Shape 2"/>
          <p:cNvSpPr/>
          <p:nvPr/>
        </p:nvSpPr>
        <p:spPr>
          <a:xfrm>
            <a:off x="1143000" y="6929735"/>
            <a:ext cx="28575" cy="1457325"/>
          </a:xfrm>
          <a:prstGeom prst="rect">
            <a:avLst/>
          </a:prstGeom>
          <a:solidFill>
            <a:srgbClr val="34B5E9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5" name="Text 3"/>
          <p:cNvSpPr/>
          <p:nvPr/>
        </p:nvSpPr>
        <p:spPr>
          <a:xfrm>
            <a:off x="1476375" y="6929735"/>
            <a:ext cx="11233309" cy="1495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4390"/>
              </a:lnSpc>
              <a:buNone/>
            </a:pPr>
            <a:r>
              <a:rPr lang="en-US" sz="2550" dirty="0">
                <a:solidFill>
                  <a:srgbClr val="9DB6C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Synextia affianca imprenditori e direzioni nel governo delle performance: raccogliamo il dato dove nasce — anche direttamente dalle macchine — lo trasformiamo in informazione e lo riportiamo nei processi come decisione.</a:t>
            </a:r>
            <a:endParaRPr lang="en-US" sz="25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2F2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90600" y="1828800"/>
            <a:ext cx="16306800" cy="9525"/>
          </a:xfrm>
          <a:prstGeom prst="rect">
            <a:avLst/>
          </a:prstGeom>
          <a:solidFill>
            <a:srgbClr val="D4D4D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990600" y="1219200"/>
            <a:ext cx="348704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90" dirty="0">
                <a:solidFill>
                  <a:srgbClr val="2C5FA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01</a:t>
            </a:r>
            <a:endParaRPr lang="en-US" sz="1950" dirty="0"/>
          </a:p>
        </p:txBody>
      </p:sp>
      <p:sp>
        <p:nvSpPr>
          <p:cNvPr id="4" name="Text 2"/>
          <p:cNvSpPr/>
          <p:nvPr/>
        </p:nvSpPr>
        <p:spPr>
          <a:xfrm>
            <a:off x="1510754" y="876300"/>
            <a:ext cx="2551108" cy="742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4650" b="1" kern="0" spc="233" dirty="0">
                <a:solidFill>
                  <a:srgbClr val="1D1F2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CHI SIAMO</a:t>
            </a:r>
            <a:endParaRPr lang="en-US" sz="4650" dirty="0"/>
          </a:p>
        </p:txBody>
      </p:sp>
      <p:sp>
        <p:nvSpPr>
          <p:cNvPr id="5" name="Text 3"/>
          <p:cNvSpPr/>
          <p:nvPr/>
        </p:nvSpPr>
        <p:spPr>
          <a:xfrm>
            <a:off x="990600" y="2333625"/>
            <a:ext cx="8480014" cy="10438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3000" dirty="0">
                <a:solidFill>
                  <a:srgbClr val="1D2D3D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Trasformiamo dati, processi e tecnologie in vantaggio competitivo.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990600" y="3644205"/>
            <a:ext cx="8480014" cy="166330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3313"/>
              </a:lnSpc>
              <a:buNone/>
            </a:pPr>
            <a:r>
              <a:rPr lang="en-US" sz="2025" dirty="0">
                <a:solidFill>
                  <a:srgbClr val="42444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Synextia nasce dall'incontro fra </a:t>
            </a:r>
            <a:r>
              <a:rPr lang="en-US" sz="2025" b="1" dirty="0">
                <a:solidFill>
                  <a:srgbClr val="42444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trent'anni di esperienza </a:t>
            </a:r>
            <a:r>
              <a:rPr lang="en-US" sz="2025" dirty="0">
                <a:solidFill>
                  <a:srgbClr val="42444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in direzione aziendale, controllo di gestione e sistemi informativi e una pratica quotidiana di tecnologie digitali: business intelligence, integrazione di sistemi e macchine, automazione e intelligenza artificiale.</a:t>
            </a:r>
            <a:endParaRPr lang="en-US" sz="2025" dirty="0"/>
          </a:p>
        </p:txBody>
      </p:sp>
      <p:sp>
        <p:nvSpPr>
          <p:cNvPr id="7" name="Text 5"/>
          <p:cNvSpPr/>
          <p:nvPr/>
        </p:nvSpPr>
        <p:spPr>
          <a:xfrm>
            <a:off x="990600" y="5478959"/>
            <a:ext cx="8480014" cy="125700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3313"/>
              </a:lnSpc>
              <a:buNone/>
            </a:pPr>
            <a:r>
              <a:rPr lang="en-US" sz="2025" dirty="0">
                <a:solidFill>
                  <a:srgbClr val="42444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Non vendiamo licenze e non facciamo consulenza teorica: progettiamo il sistema di governo dell'impresa, lo colleghiamo agli impianti e lo rendiamo operativo, con un unico interlocutore fra direzione, IT e produzione.</a:t>
            </a:r>
            <a:endParaRPr lang="en-US" sz="2025" dirty="0"/>
          </a:p>
        </p:txBody>
      </p:sp>
      <p:sp>
        <p:nvSpPr>
          <p:cNvPr id="8" name="Shape 6"/>
          <p:cNvSpPr/>
          <p:nvPr/>
        </p:nvSpPr>
        <p:spPr>
          <a:xfrm>
            <a:off x="10138023" y="2333625"/>
            <a:ext cx="7159228" cy="1522065"/>
          </a:xfrm>
          <a:prstGeom prst="rect">
            <a:avLst/>
          </a:prstGeom>
          <a:solidFill>
            <a:srgbClr val="E9E9E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9" name="Text 7"/>
          <p:cNvSpPr/>
          <p:nvPr/>
        </p:nvSpPr>
        <p:spPr>
          <a:xfrm>
            <a:off x="10442823" y="2600325"/>
            <a:ext cx="7204591" cy="6552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5349"/>
              </a:lnSpc>
              <a:buNone/>
            </a:pPr>
            <a:r>
              <a:rPr lang="en-US" sz="5400" b="1" dirty="0">
                <a:solidFill>
                  <a:srgbClr val="2C5FA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30</a:t>
            </a:r>
            <a:endParaRPr lang="en-US" sz="5400" dirty="0"/>
          </a:p>
        </p:txBody>
      </p:sp>
      <p:sp>
        <p:nvSpPr>
          <p:cNvPr id="10" name="Text 8"/>
          <p:cNvSpPr/>
          <p:nvPr/>
        </p:nvSpPr>
        <p:spPr>
          <a:xfrm>
            <a:off x="10442823" y="3312765"/>
            <a:ext cx="7204591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52" dirty="0">
                <a:solidFill>
                  <a:srgbClr val="5D5D6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ANNI DI ESPERIENZA IN DIREZIONE E CONTROLLO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10138023" y="4065240"/>
            <a:ext cx="7159228" cy="1798290"/>
          </a:xfrm>
          <a:prstGeom prst="rect">
            <a:avLst/>
          </a:prstGeom>
          <a:solidFill>
            <a:srgbClr val="E9E9E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2" name="Text 10"/>
          <p:cNvSpPr/>
          <p:nvPr/>
        </p:nvSpPr>
        <p:spPr>
          <a:xfrm>
            <a:off x="10442823" y="4331940"/>
            <a:ext cx="7204591" cy="6552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5349"/>
              </a:lnSpc>
              <a:buNone/>
            </a:pPr>
            <a:r>
              <a:rPr lang="en-US" sz="5400" b="1" dirty="0">
                <a:solidFill>
                  <a:srgbClr val="2C5FA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6</a:t>
            </a:r>
            <a:endParaRPr lang="en-US" sz="5400" dirty="0"/>
          </a:p>
        </p:txBody>
      </p:sp>
      <p:sp>
        <p:nvSpPr>
          <p:cNvPr id="13" name="Text 11"/>
          <p:cNvSpPr/>
          <p:nvPr/>
        </p:nvSpPr>
        <p:spPr>
          <a:xfrm>
            <a:off x="10442823" y="5044380"/>
            <a:ext cx="6746117" cy="590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52" dirty="0">
                <a:solidFill>
                  <a:srgbClr val="5D5D6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AREE INTEGRATE: DAL PLC AL CRUSCOTTO DIREZIONALE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10138023" y="6073080"/>
            <a:ext cx="7159228" cy="1798290"/>
          </a:xfrm>
          <a:prstGeom prst="rect">
            <a:avLst/>
          </a:prstGeom>
          <a:solidFill>
            <a:srgbClr val="0A142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5" name="Text 13"/>
          <p:cNvSpPr/>
          <p:nvPr/>
        </p:nvSpPr>
        <p:spPr>
          <a:xfrm>
            <a:off x="10442823" y="6339780"/>
            <a:ext cx="7204591" cy="6552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5349"/>
              </a:lnSpc>
              <a:buNone/>
            </a:pPr>
            <a:r>
              <a:rPr lang="en-US" sz="5400" b="1" dirty="0">
                <a:solidFill>
                  <a:srgbClr val="34B5E9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1</a:t>
            </a:r>
            <a:endParaRPr lang="en-US" sz="5400" dirty="0"/>
          </a:p>
        </p:txBody>
      </p:sp>
      <p:sp>
        <p:nvSpPr>
          <p:cNvPr id="16" name="Text 14"/>
          <p:cNvSpPr/>
          <p:nvPr/>
        </p:nvSpPr>
        <p:spPr>
          <a:xfrm>
            <a:off x="10442823" y="7052221"/>
            <a:ext cx="6746117" cy="590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52" dirty="0">
                <a:solidFill>
                  <a:srgbClr val="9DB6C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INTERLOCUTORE UNICO DALL'ANALISI AI RISULTATI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990600" y="9105900"/>
            <a:ext cx="16306800" cy="9525"/>
          </a:xfrm>
          <a:prstGeom prst="rect">
            <a:avLst/>
          </a:prstGeom>
          <a:solidFill>
            <a:srgbClr val="D4D4D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8" name="Text 16"/>
          <p:cNvSpPr/>
          <p:nvPr/>
        </p:nvSpPr>
        <p:spPr>
          <a:xfrm>
            <a:off x="990600" y="9363075"/>
            <a:ext cx="5074221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88" dirty="0">
                <a:solidFill>
                  <a:srgbClr val="7A7A7D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SYNEXTIA SRL · COMPANY PROFILE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6977271" y="9363075"/>
            <a:ext cx="396329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88" dirty="0">
                <a:solidFill>
                  <a:srgbClr val="7A7A7D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03</a:t>
            </a:r>
            <a:endParaRPr lang="en-US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2F2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90600" y="1828800"/>
            <a:ext cx="16306800" cy="9525"/>
          </a:xfrm>
          <a:prstGeom prst="rect">
            <a:avLst/>
          </a:prstGeom>
          <a:solidFill>
            <a:srgbClr val="D4D4D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990600" y="1219200"/>
            <a:ext cx="38487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90" dirty="0">
                <a:solidFill>
                  <a:srgbClr val="2C5FA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02</a:t>
            </a:r>
            <a:endParaRPr lang="en-US" sz="1950" dirty="0"/>
          </a:p>
        </p:txBody>
      </p:sp>
      <p:sp>
        <p:nvSpPr>
          <p:cNvPr id="4" name="Text 2"/>
          <p:cNvSpPr/>
          <p:nvPr/>
        </p:nvSpPr>
        <p:spPr>
          <a:xfrm>
            <a:off x="1546920" y="876300"/>
            <a:ext cx="7044973" cy="742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4650" b="1" kern="0" spc="233" dirty="0">
                <a:solidFill>
                  <a:srgbClr val="1D1F2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SEI AREE, UN SOLO SISTEMA</a:t>
            </a:r>
            <a:endParaRPr lang="en-US" sz="4650" dirty="0"/>
          </a:p>
        </p:txBody>
      </p:sp>
      <p:sp>
        <p:nvSpPr>
          <p:cNvPr id="5" name="Text 3"/>
          <p:cNvSpPr/>
          <p:nvPr/>
        </p:nvSpPr>
        <p:spPr>
          <a:xfrm>
            <a:off x="990600" y="2162175"/>
            <a:ext cx="13256163" cy="895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2250" dirty="0">
                <a:solidFill>
                  <a:srgbClr val="5D5D6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Ogni area ha senso da sola, ma il valore nasce quando sono collegate: il dato rilevato in reparto arriva in direzione senza passaggi manuali.</a:t>
            </a:r>
            <a:endParaRPr lang="en-US" sz="2250" dirty="0"/>
          </a:p>
        </p:txBody>
      </p:sp>
      <p:sp>
        <p:nvSpPr>
          <p:cNvPr id="6" name="Shape 4"/>
          <p:cNvSpPr/>
          <p:nvPr/>
        </p:nvSpPr>
        <p:spPr>
          <a:xfrm>
            <a:off x="990600" y="3438525"/>
            <a:ext cx="5283101" cy="2557463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7" name="Text 5"/>
          <p:cNvSpPr/>
          <p:nvPr/>
        </p:nvSpPr>
        <p:spPr>
          <a:xfrm>
            <a:off x="1257300" y="3686175"/>
            <a:ext cx="5224671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396" dirty="0">
                <a:solidFill>
                  <a:srgbClr val="2C5FA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01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257300" y="4076700"/>
            <a:ext cx="4892192" cy="79801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6739"/>
              </a:lnSpc>
              <a:buNone/>
            </a:pPr>
            <a:r>
              <a:rPr lang="en-US" sz="2850" b="1" dirty="0">
                <a:solidFill>
                  <a:srgbClr val="1D1F2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Consulenza direzionale e organizzativa</a:t>
            </a:r>
            <a:endParaRPr lang="en-US" sz="2850" dirty="0"/>
          </a:p>
        </p:txBody>
      </p:sp>
      <p:sp>
        <p:nvSpPr>
          <p:cNvPr id="9" name="Text 7"/>
          <p:cNvSpPr/>
          <p:nvPr/>
        </p:nvSpPr>
        <p:spPr>
          <a:xfrm>
            <a:off x="1257300" y="4950916"/>
            <a:ext cx="4892192" cy="714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8333"/>
              </a:lnSpc>
              <a:buNone/>
            </a:pPr>
            <a:r>
              <a:rPr lang="en-US" sz="1875" dirty="0">
                <a:solidFill>
                  <a:srgbClr val="42444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Assessment, processi, modelli organizzativi, sistemi di monitoraggio.</a:t>
            </a:r>
            <a:endParaRPr lang="en-US" sz="1875" dirty="0"/>
          </a:p>
        </p:txBody>
      </p:sp>
      <p:sp>
        <p:nvSpPr>
          <p:cNvPr id="10" name="Shape 8"/>
          <p:cNvSpPr/>
          <p:nvPr/>
        </p:nvSpPr>
        <p:spPr>
          <a:xfrm>
            <a:off x="6502301" y="3438525"/>
            <a:ext cx="5283250" cy="2557463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1" name="Text 9"/>
          <p:cNvSpPr/>
          <p:nvPr/>
        </p:nvSpPr>
        <p:spPr>
          <a:xfrm>
            <a:off x="6769001" y="3686175"/>
            <a:ext cx="5224835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396" dirty="0">
                <a:solidFill>
                  <a:srgbClr val="2C5FA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02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6769001" y="4076700"/>
            <a:ext cx="4892345" cy="79801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6739"/>
              </a:lnSpc>
              <a:buNone/>
            </a:pPr>
            <a:r>
              <a:rPr lang="en-US" sz="2850" b="1" dirty="0">
                <a:solidFill>
                  <a:srgbClr val="1D1F2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Business intelligence e controllo di gestione</a:t>
            </a:r>
            <a:endParaRPr lang="en-US" sz="2850" dirty="0"/>
          </a:p>
        </p:txBody>
      </p:sp>
      <p:sp>
        <p:nvSpPr>
          <p:cNvPr id="13" name="Text 11"/>
          <p:cNvSpPr/>
          <p:nvPr/>
        </p:nvSpPr>
        <p:spPr>
          <a:xfrm>
            <a:off x="6769001" y="4950916"/>
            <a:ext cx="4892345" cy="714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8333"/>
              </a:lnSpc>
              <a:buNone/>
            </a:pPr>
            <a:r>
              <a:rPr lang="en-US" sz="1875" dirty="0">
                <a:solidFill>
                  <a:srgbClr val="42444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Cruscotti direzionali, KPI, budget, forecasting, reporting automatico.</a:t>
            </a:r>
            <a:endParaRPr lang="en-US" sz="1875" dirty="0"/>
          </a:p>
        </p:txBody>
      </p:sp>
      <p:sp>
        <p:nvSpPr>
          <p:cNvPr id="14" name="Shape 12"/>
          <p:cNvSpPr/>
          <p:nvPr/>
        </p:nvSpPr>
        <p:spPr>
          <a:xfrm>
            <a:off x="12014150" y="3438525"/>
            <a:ext cx="5283250" cy="2557463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5" name="Text 13"/>
          <p:cNvSpPr/>
          <p:nvPr/>
        </p:nvSpPr>
        <p:spPr>
          <a:xfrm>
            <a:off x="12280850" y="3686175"/>
            <a:ext cx="5224835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396" dirty="0">
                <a:solidFill>
                  <a:srgbClr val="2C5FA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03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12280850" y="4076700"/>
            <a:ext cx="5224835" cy="41805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6739"/>
              </a:lnSpc>
              <a:buNone/>
            </a:pPr>
            <a:r>
              <a:rPr lang="en-US" sz="2850" b="1" dirty="0">
                <a:solidFill>
                  <a:srgbClr val="1D1F2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Controllo industriale e costing</a:t>
            </a:r>
            <a:endParaRPr lang="en-US" sz="2850" dirty="0"/>
          </a:p>
        </p:txBody>
      </p:sp>
      <p:sp>
        <p:nvSpPr>
          <p:cNvPr id="17" name="Text 15"/>
          <p:cNvSpPr/>
          <p:nvPr/>
        </p:nvSpPr>
        <p:spPr>
          <a:xfrm>
            <a:off x="12280850" y="4570958"/>
            <a:ext cx="4892345" cy="714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8333"/>
              </a:lnSpc>
              <a:buNone/>
            </a:pPr>
            <a:r>
              <a:rPr lang="en-US" sz="1875" dirty="0">
                <a:solidFill>
                  <a:srgbClr val="42444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Costo di prodotto e commessa, marginalità, efficienza dei reparti.</a:t>
            </a:r>
            <a:endParaRPr lang="en-US" sz="1875" dirty="0"/>
          </a:p>
        </p:txBody>
      </p:sp>
      <p:sp>
        <p:nvSpPr>
          <p:cNvPr id="18" name="Shape 16"/>
          <p:cNvSpPr/>
          <p:nvPr/>
        </p:nvSpPr>
        <p:spPr>
          <a:xfrm>
            <a:off x="990600" y="6224588"/>
            <a:ext cx="5283101" cy="2557463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9" name="Text 17"/>
          <p:cNvSpPr/>
          <p:nvPr/>
        </p:nvSpPr>
        <p:spPr>
          <a:xfrm>
            <a:off x="1257300" y="6472238"/>
            <a:ext cx="5224671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396" dirty="0">
                <a:solidFill>
                  <a:srgbClr val="2C5FA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04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1257300" y="6862763"/>
            <a:ext cx="4892192" cy="79801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6739"/>
              </a:lnSpc>
              <a:buNone/>
            </a:pPr>
            <a:r>
              <a:rPr lang="en-US" sz="2850" b="1" dirty="0">
                <a:solidFill>
                  <a:srgbClr val="1D1F2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System integration e sviluppo software</a:t>
            </a:r>
            <a:endParaRPr lang="en-US" sz="2850" dirty="0"/>
          </a:p>
        </p:txBody>
      </p:sp>
      <p:sp>
        <p:nvSpPr>
          <p:cNvPr id="21" name="Text 19"/>
          <p:cNvSpPr/>
          <p:nvPr/>
        </p:nvSpPr>
        <p:spPr>
          <a:xfrm>
            <a:off x="1257300" y="7736979"/>
            <a:ext cx="4892192" cy="714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8333"/>
              </a:lnSpc>
              <a:buNone/>
            </a:pPr>
            <a:r>
              <a:rPr lang="en-US" sz="1875" dirty="0">
                <a:solidFill>
                  <a:srgbClr val="42444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ERP, CRM, BI e tesoreria connessi; applicazioni e MES su misura.</a:t>
            </a:r>
            <a:endParaRPr lang="en-US" sz="1875" dirty="0"/>
          </a:p>
        </p:txBody>
      </p:sp>
      <p:sp>
        <p:nvSpPr>
          <p:cNvPr id="22" name="Shape 20"/>
          <p:cNvSpPr/>
          <p:nvPr/>
        </p:nvSpPr>
        <p:spPr>
          <a:xfrm>
            <a:off x="6502301" y="6224588"/>
            <a:ext cx="5283250" cy="2557463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3" name="Text 21"/>
          <p:cNvSpPr/>
          <p:nvPr/>
        </p:nvSpPr>
        <p:spPr>
          <a:xfrm>
            <a:off x="6769001" y="6472238"/>
            <a:ext cx="5224835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396" dirty="0">
                <a:solidFill>
                  <a:srgbClr val="2C5FA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05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6769001" y="6862763"/>
            <a:ext cx="5224835" cy="41805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6739"/>
              </a:lnSpc>
              <a:buNone/>
            </a:pPr>
            <a:r>
              <a:rPr lang="en-US" sz="2850" b="1" dirty="0">
                <a:solidFill>
                  <a:srgbClr val="1D1F2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Dati dalle macchine e automazione</a:t>
            </a:r>
            <a:endParaRPr lang="en-US" sz="2850" dirty="0"/>
          </a:p>
        </p:txBody>
      </p:sp>
      <p:sp>
        <p:nvSpPr>
          <p:cNvPr id="25" name="Text 23"/>
          <p:cNvSpPr/>
          <p:nvPr/>
        </p:nvSpPr>
        <p:spPr>
          <a:xfrm>
            <a:off x="6769001" y="7357021"/>
            <a:ext cx="4892345" cy="714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8333"/>
              </a:lnSpc>
              <a:buNone/>
            </a:pPr>
            <a:r>
              <a:rPr lang="en-US" sz="1875" dirty="0">
                <a:solidFill>
                  <a:srgbClr val="42444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Acquisizione da PLC, interconnessione impianti, linee e sistemi automatici.</a:t>
            </a:r>
            <a:endParaRPr lang="en-US" sz="1875" dirty="0"/>
          </a:p>
        </p:txBody>
      </p:sp>
      <p:sp>
        <p:nvSpPr>
          <p:cNvPr id="26" name="Shape 24"/>
          <p:cNvSpPr/>
          <p:nvPr/>
        </p:nvSpPr>
        <p:spPr>
          <a:xfrm>
            <a:off x="12014150" y="6224588"/>
            <a:ext cx="5283250" cy="2557463"/>
          </a:xfrm>
          <a:prstGeom prst="rect">
            <a:avLst/>
          </a:prstGeom>
          <a:solidFill>
            <a:srgbClr val="0A142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7" name="Text 25"/>
          <p:cNvSpPr/>
          <p:nvPr/>
        </p:nvSpPr>
        <p:spPr>
          <a:xfrm>
            <a:off x="12280850" y="6472238"/>
            <a:ext cx="5224835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396" dirty="0">
                <a:solidFill>
                  <a:srgbClr val="34B5E9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06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12280850" y="6862763"/>
            <a:ext cx="5224835" cy="41805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6739"/>
              </a:lnSpc>
              <a:buNone/>
            </a:pPr>
            <a:r>
              <a:rPr lang="en-US" sz="2850" b="1" dirty="0">
                <a:solidFill>
                  <a:srgbClr val="FFFFFF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Intelligenza artificiale applicata</a:t>
            </a:r>
            <a:endParaRPr lang="en-US" sz="2850" dirty="0"/>
          </a:p>
        </p:txBody>
      </p:sp>
      <p:sp>
        <p:nvSpPr>
          <p:cNvPr id="29" name="Text 27"/>
          <p:cNvSpPr/>
          <p:nvPr/>
        </p:nvSpPr>
        <p:spPr>
          <a:xfrm>
            <a:off x="12280850" y="7357021"/>
            <a:ext cx="4892345" cy="714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8333"/>
              </a:lnSpc>
              <a:buNone/>
            </a:pPr>
            <a:r>
              <a:rPr lang="en-US" sz="1875" dirty="0">
                <a:solidFill>
                  <a:srgbClr val="9DB6C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Automazione dei compiti ripetitivi dentro gli strumenti che si usano già.</a:t>
            </a:r>
            <a:endParaRPr lang="en-US" sz="1875" dirty="0"/>
          </a:p>
        </p:txBody>
      </p:sp>
      <p:sp>
        <p:nvSpPr>
          <p:cNvPr id="30" name="Shape 28"/>
          <p:cNvSpPr/>
          <p:nvPr/>
        </p:nvSpPr>
        <p:spPr>
          <a:xfrm>
            <a:off x="990600" y="9105900"/>
            <a:ext cx="16306800" cy="9525"/>
          </a:xfrm>
          <a:prstGeom prst="rect">
            <a:avLst/>
          </a:prstGeom>
          <a:solidFill>
            <a:srgbClr val="D4D4D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1" name="Text 29"/>
          <p:cNvSpPr/>
          <p:nvPr/>
        </p:nvSpPr>
        <p:spPr>
          <a:xfrm>
            <a:off x="990600" y="9363075"/>
            <a:ext cx="5074221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88" dirty="0">
                <a:solidFill>
                  <a:srgbClr val="7A7A7D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SYNEXTIA SRL · COMPANY PROFILE</a:t>
            </a:r>
            <a:endParaRPr lang="en-US" sz="1800" dirty="0"/>
          </a:p>
        </p:txBody>
      </p:sp>
      <p:sp>
        <p:nvSpPr>
          <p:cNvPr id="32" name="Text 30"/>
          <p:cNvSpPr/>
          <p:nvPr/>
        </p:nvSpPr>
        <p:spPr>
          <a:xfrm>
            <a:off x="16969085" y="9363075"/>
            <a:ext cx="404515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88" dirty="0">
                <a:solidFill>
                  <a:srgbClr val="7A7A7D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04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2F2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90600" y="1828800"/>
            <a:ext cx="16306800" cy="9525"/>
          </a:xfrm>
          <a:prstGeom prst="rect">
            <a:avLst/>
          </a:prstGeom>
          <a:solidFill>
            <a:srgbClr val="D4D4D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990600" y="1219200"/>
            <a:ext cx="386358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90" dirty="0">
                <a:solidFill>
                  <a:srgbClr val="2C5FA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03</a:t>
            </a:r>
            <a:endParaRPr lang="en-US" sz="1950" dirty="0"/>
          </a:p>
        </p:txBody>
      </p:sp>
      <p:sp>
        <p:nvSpPr>
          <p:cNvPr id="4" name="Text 2"/>
          <p:cNvSpPr/>
          <p:nvPr/>
        </p:nvSpPr>
        <p:spPr>
          <a:xfrm>
            <a:off x="1548408" y="876300"/>
            <a:ext cx="5942052" cy="742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4650" b="1" kern="0" spc="233" dirty="0">
                <a:solidFill>
                  <a:srgbClr val="1D1F2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LA CATENA DEL VALORE</a:t>
            </a:r>
            <a:endParaRPr lang="en-US" sz="4650" dirty="0"/>
          </a:p>
        </p:txBody>
      </p:sp>
      <p:sp>
        <p:nvSpPr>
          <p:cNvPr id="5" name="Text 3"/>
          <p:cNvSpPr/>
          <p:nvPr/>
        </p:nvSpPr>
        <p:spPr>
          <a:xfrm>
            <a:off x="990600" y="2200275"/>
            <a:ext cx="12372429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6316"/>
              </a:lnSpc>
              <a:buNone/>
            </a:pPr>
            <a:r>
              <a:rPr lang="en-US" sz="2400" dirty="0">
                <a:solidFill>
                  <a:srgbClr val="5D5D6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Quattro passaggi consecutivi. Senza misura non c'è comprensione, senza comprensione non c'è decisione.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990600" y="3648075"/>
            <a:ext cx="3876675" cy="5076825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7" name="Shape 5"/>
          <p:cNvSpPr/>
          <p:nvPr/>
        </p:nvSpPr>
        <p:spPr>
          <a:xfrm>
            <a:off x="990600" y="3648075"/>
            <a:ext cx="3876675" cy="57150"/>
          </a:xfrm>
          <a:prstGeom prst="rect">
            <a:avLst/>
          </a:prstGeom>
          <a:solidFill>
            <a:srgbClr val="2C5FA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8" name="Text 6"/>
          <p:cNvSpPr/>
          <p:nvPr/>
        </p:nvSpPr>
        <p:spPr>
          <a:xfrm>
            <a:off x="1333500" y="4086225"/>
            <a:ext cx="3509963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32" dirty="0">
                <a:solidFill>
                  <a:srgbClr val="2C5FA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FASE 01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333500" y="4552950"/>
            <a:ext cx="3509963" cy="571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3582"/>
              </a:lnSpc>
              <a:buNone/>
            </a:pPr>
            <a:r>
              <a:rPr lang="en-US" sz="4200" b="1" dirty="0">
                <a:solidFill>
                  <a:srgbClr val="1D1F2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MISURARE</a:t>
            </a:r>
            <a:endParaRPr lang="en-US" sz="4200" dirty="0"/>
          </a:p>
        </p:txBody>
      </p:sp>
      <p:sp>
        <p:nvSpPr>
          <p:cNvPr id="10" name="Shape 8"/>
          <p:cNvSpPr/>
          <p:nvPr/>
        </p:nvSpPr>
        <p:spPr>
          <a:xfrm>
            <a:off x="1333500" y="5276850"/>
            <a:ext cx="3190875" cy="9525"/>
          </a:xfrm>
          <a:prstGeom prst="rect">
            <a:avLst/>
          </a:prstGeom>
          <a:solidFill>
            <a:srgbClr val="D4D4D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1" name="Text 9"/>
          <p:cNvSpPr/>
          <p:nvPr/>
        </p:nvSpPr>
        <p:spPr>
          <a:xfrm>
            <a:off x="1333500" y="5476875"/>
            <a:ext cx="3286601" cy="1581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6563"/>
              </a:lnSpc>
              <a:buNone/>
            </a:pPr>
            <a:r>
              <a:rPr lang="en-US" sz="2025" dirty="0">
                <a:solidFill>
                  <a:srgbClr val="42444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Dati raccolti alla fonte — gestionali, fogli di calcolo, PLC di macchina — in un'unica fonte di verità.</a:t>
            </a:r>
            <a:endParaRPr lang="en-US" sz="2025" dirty="0"/>
          </a:p>
        </p:txBody>
      </p:sp>
      <p:sp>
        <p:nvSpPr>
          <p:cNvPr id="12" name="Shape 10"/>
          <p:cNvSpPr/>
          <p:nvPr/>
        </p:nvSpPr>
        <p:spPr>
          <a:xfrm>
            <a:off x="5133975" y="3648075"/>
            <a:ext cx="3876675" cy="5076825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3" name="Shape 11"/>
          <p:cNvSpPr/>
          <p:nvPr/>
        </p:nvSpPr>
        <p:spPr>
          <a:xfrm>
            <a:off x="5133975" y="3648075"/>
            <a:ext cx="3876675" cy="57150"/>
          </a:xfrm>
          <a:prstGeom prst="rect">
            <a:avLst/>
          </a:prstGeom>
          <a:solidFill>
            <a:srgbClr val="2C5FA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4" name="Text 12"/>
          <p:cNvSpPr/>
          <p:nvPr/>
        </p:nvSpPr>
        <p:spPr>
          <a:xfrm>
            <a:off x="5476875" y="4086225"/>
            <a:ext cx="3509963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32" dirty="0">
                <a:solidFill>
                  <a:srgbClr val="2C5FA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FASE 02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5476875" y="4552950"/>
            <a:ext cx="3509963" cy="571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3582"/>
              </a:lnSpc>
              <a:buNone/>
            </a:pPr>
            <a:r>
              <a:rPr lang="en-US" sz="4200" b="1" dirty="0">
                <a:solidFill>
                  <a:srgbClr val="1D1F2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COMPRENDERE</a:t>
            </a:r>
            <a:endParaRPr lang="en-US" sz="4200" dirty="0"/>
          </a:p>
        </p:txBody>
      </p:sp>
      <p:sp>
        <p:nvSpPr>
          <p:cNvPr id="16" name="Shape 14"/>
          <p:cNvSpPr/>
          <p:nvPr/>
        </p:nvSpPr>
        <p:spPr>
          <a:xfrm>
            <a:off x="5476875" y="5276850"/>
            <a:ext cx="3190875" cy="9525"/>
          </a:xfrm>
          <a:prstGeom prst="rect">
            <a:avLst/>
          </a:prstGeom>
          <a:solidFill>
            <a:srgbClr val="D4D4D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7" name="Text 15"/>
          <p:cNvSpPr/>
          <p:nvPr/>
        </p:nvSpPr>
        <p:spPr>
          <a:xfrm>
            <a:off x="5476875" y="5476875"/>
            <a:ext cx="3286601" cy="11953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6563"/>
              </a:lnSpc>
              <a:buNone/>
            </a:pPr>
            <a:r>
              <a:rPr lang="en-US" sz="2025" dirty="0">
                <a:solidFill>
                  <a:srgbClr val="42444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Controllo industriale e costing: dove nasce il margine e dove si perde.</a:t>
            </a:r>
            <a:endParaRPr lang="en-US" sz="2025" dirty="0"/>
          </a:p>
        </p:txBody>
      </p:sp>
      <p:sp>
        <p:nvSpPr>
          <p:cNvPr id="18" name="Shape 16"/>
          <p:cNvSpPr/>
          <p:nvPr/>
        </p:nvSpPr>
        <p:spPr>
          <a:xfrm>
            <a:off x="9277350" y="3648075"/>
            <a:ext cx="3876675" cy="5076825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9" name="Shape 17"/>
          <p:cNvSpPr/>
          <p:nvPr/>
        </p:nvSpPr>
        <p:spPr>
          <a:xfrm>
            <a:off x="9277350" y="3648075"/>
            <a:ext cx="3876675" cy="57150"/>
          </a:xfrm>
          <a:prstGeom prst="rect">
            <a:avLst/>
          </a:prstGeom>
          <a:solidFill>
            <a:srgbClr val="2C5FA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0" name="Text 18"/>
          <p:cNvSpPr/>
          <p:nvPr/>
        </p:nvSpPr>
        <p:spPr>
          <a:xfrm>
            <a:off x="9620250" y="4086225"/>
            <a:ext cx="3509963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32" dirty="0">
                <a:solidFill>
                  <a:srgbClr val="2C5FA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FASE 03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9620250" y="4552950"/>
            <a:ext cx="3509963" cy="571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3582"/>
              </a:lnSpc>
              <a:buNone/>
            </a:pPr>
            <a:r>
              <a:rPr lang="en-US" sz="4200" b="1" dirty="0">
                <a:solidFill>
                  <a:srgbClr val="1D1F2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DECIDERE</a:t>
            </a:r>
            <a:endParaRPr lang="en-US" sz="4200" dirty="0"/>
          </a:p>
        </p:txBody>
      </p:sp>
      <p:sp>
        <p:nvSpPr>
          <p:cNvPr id="22" name="Shape 20"/>
          <p:cNvSpPr/>
          <p:nvPr/>
        </p:nvSpPr>
        <p:spPr>
          <a:xfrm>
            <a:off x="9620250" y="5276850"/>
            <a:ext cx="3190875" cy="9525"/>
          </a:xfrm>
          <a:prstGeom prst="rect">
            <a:avLst/>
          </a:prstGeom>
          <a:solidFill>
            <a:srgbClr val="D4D4D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3" name="Text 21"/>
          <p:cNvSpPr/>
          <p:nvPr/>
        </p:nvSpPr>
        <p:spPr>
          <a:xfrm>
            <a:off x="9620250" y="5476875"/>
            <a:ext cx="3286601" cy="11953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6563"/>
              </a:lnSpc>
              <a:buNone/>
            </a:pPr>
            <a:r>
              <a:rPr lang="en-US" sz="2025" dirty="0">
                <a:solidFill>
                  <a:srgbClr val="42444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Scelte direzionali fondate su numeri, processi e scenari, non su sensazioni.</a:t>
            </a:r>
            <a:endParaRPr lang="en-US" sz="2025" dirty="0"/>
          </a:p>
        </p:txBody>
      </p:sp>
      <p:sp>
        <p:nvSpPr>
          <p:cNvPr id="24" name="Shape 22"/>
          <p:cNvSpPr/>
          <p:nvPr/>
        </p:nvSpPr>
        <p:spPr>
          <a:xfrm>
            <a:off x="13420725" y="3648075"/>
            <a:ext cx="3876675" cy="5076825"/>
          </a:xfrm>
          <a:prstGeom prst="rect">
            <a:avLst/>
          </a:prstGeom>
          <a:solidFill>
            <a:srgbClr val="0A142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5" name="Shape 23"/>
          <p:cNvSpPr/>
          <p:nvPr/>
        </p:nvSpPr>
        <p:spPr>
          <a:xfrm>
            <a:off x="13420725" y="3648075"/>
            <a:ext cx="3876675" cy="57150"/>
          </a:xfrm>
          <a:prstGeom prst="rect">
            <a:avLst/>
          </a:prstGeom>
          <a:solidFill>
            <a:srgbClr val="34B5E9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6" name="Text 24"/>
          <p:cNvSpPr/>
          <p:nvPr/>
        </p:nvSpPr>
        <p:spPr>
          <a:xfrm>
            <a:off x="13763625" y="4086225"/>
            <a:ext cx="3509963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32" dirty="0">
                <a:solidFill>
                  <a:srgbClr val="34B5E9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FASE 04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13763625" y="4552950"/>
            <a:ext cx="3509963" cy="571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3582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CRESCERE</a:t>
            </a:r>
            <a:endParaRPr lang="en-US" sz="4200" dirty="0"/>
          </a:p>
        </p:txBody>
      </p:sp>
      <p:sp>
        <p:nvSpPr>
          <p:cNvPr id="28" name="Shape 26"/>
          <p:cNvSpPr/>
          <p:nvPr/>
        </p:nvSpPr>
        <p:spPr>
          <a:xfrm>
            <a:off x="13763625" y="5276850"/>
            <a:ext cx="3190875" cy="9525"/>
          </a:xfrm>
          <a:prstGeom prst="rect">
            <a:avLst/>
          </a:prstGeom>
          <a:solidFill>
            <a:srgbClr val="2B4A72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9" name="Text 27"/>
          <p:cNvSpPr/>
          <p:nvPr/>
        </p:nvSpPr>
        <p:spPr>
          <a:xfrm>
            <a:off x="13763625" y="5476875"/>
            <a:ext cx="3286601" cy="1581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6563"/>
              </a:lnSpc>
              <a:buNone/>
            </a:pPr>
            <a:r>
              <a:rPr lang="en-US" sz="2025" dirty="0">
                <a:solidFill>
                  <a:srgbClr val="9DB6C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Sistemi, automazione e AI che sostengono i volumi senza moltiplicare la struttura.</a:t>
            </a:r>
            <a:endParaRPr lang="en-US" sz="2025" dirty="0"/>
          </a:p>
        </p:txBody>
      </p:sp>
      <p:sp>
        <p:nvSpPr>
          <p:cNvPr id="30" name="Shape 28"/>
          <p:cNvSpPr/>
          <p:nvPr/>
        </p:nvSpPr>
        <p:spPr>
          <a:xfrm>
            <a:off x="990600" y="9105900"/>
            <a:ext cx="16306800" cy="9525"/>
          </a:xfrm>
          <a:prstGeom prst="rect">
            <a:avLst/>
          </a:prstGeom>
          <a:solidFill>
            <a:srgbClr val="D4D4D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1" name="Text 29"/>
          <p:cNvSpPr/>
          <p:nvPr/>
        </p:nvSpPr>
        <p:spPr>
          <a:xfrm>
            <a:off x="990600" y="9363075"/>
            <a:ext cx="5074221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88" dirty="0">
                <a:solidFill>
                  <a:srgbClr val="7A7A7D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SYNEXTIA SRL · COMPANY PROFILE</a:t>
            </a:r>
            <a:endParaRPr lang="en-US" sz="1800" dirty="0"/>
          </a:p>
        </p:txBody>
      </p:sp>
      <p:sp>
        <p:nvSpPr>
          <p:cNvPr id="32" name="Text 30"/>
          <p:cNvSpPr/>
          <p:nvPr/>
        </p:nvSpPr>
        <p:spPr>
          <a:xfrm>
            <a:off x="16977568" y="9363075"/>
            <a:ext cx="396032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88" dirty="0">
                <a:solidFill>
                  <a:srgbClr val="7A7A7D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05</a:t>
            </a:r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14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90600" y="1828800"/>
            <a:ext cx="16306800" cy="9525"/>
          </a:xfrm>
          <a:prstGeom prst="rect">
            <a:avLst/>
          </a:prstGeom>
          <a:solidFill>
            <a:srgbClr val="1E3350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990600" y="1219200"/>
            <a:ext cx="387995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90" dirty="0">
                <a:solidFill>
                  <a:srgbClr val="34B5E9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04</a:t>
            </a:r>
            <a:endParaRPr lang="en-US" sz="1950" dirty="0"/>
          </a:p>
        </p:txBody>
      </p:sp>
      <p:sp>
        <p:nvSpPr>
          <p:cNvPr id="4" name="Text 2"/>
          <p:cNvSpPr/>
          <p:nvPr/>
        </p:nvSpPr>
        <p:spPr>
          <a:xfrm>
            <a:off x="1550045" y="876300"/>
            <a:ext cx="6253103" cy="742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4650" b="1" kern="0" spc="233" dirty="0">
                <a:solidFill>
                  <a:srgbClr val="EEF3F8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BUSINESS INTELLIGENCE</a:t>
            </a:r>
            <a:endParaRPr lang="en-US" sz="4650" dirty="0"/>
          </a:p>
        </p:txBody>
      </p:sp>
      <p:sp>
        <p:nvSpPr>
          <p:cNvPr id="5" name="Text 3"/>
          <p:cNvSpPr/>
          <p:nvPr/>
        </p:nvSpPr>
        <p:spPr>
          <a:xfrm>
            <a:off x="990600" y="2333625"/>
            <a:ext cx="7116013" cy="145137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8333"/>
              </a:lnSpc>
              <a:buNone/>
            </a:pPr>
            <a:r>
              <a:rPr lang="en-US" sz="5250" dirty="0">
                <a:solidFill>
                  <a:srgbClr val="EEF3F8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I dati diventano valore quando diventano decisioni.</a:t>
            </a:r>
            <a:endParaRPr lang="en-US" sz="5250" dirty="0"/>
          </a:p>
        </p:txBody>
      </p:sp>
      <p:sp>
        <p:nvSpPr>
          <p:cNvPr id="6" name="Text 4"/>
          <p:cNvSpPr/>
          <p:nvPr/>
        </p:nvSpPr>
        <p:spPr>
          <a:xfrm>
            <a:off x="990600" y="4051697"/>
            <a:ext cx="7116013" cy="13181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1765"/>
              </a:lnSpc>
              <a:buNone/>
            </a:pPr>
            <a:r>
              <a:rPr lang="en-US" sz="2100" dirty="0">
                <a:solidFill>
                  <a:srgbClr val="9DB6C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Costruiamo il cruscotto direzionale dell'impresa: dati consolidati da ERP, gestionali, fogli di calcolo e impianti, un modello unico, indicatori aggiornati automaticamente.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990600" y="5712768"/>
            <a:ext cx="258961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34B5E9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—</a:t>
            </a:r>
            <a:endParaRPr lang="en-US" sz="2100" dirty="0"/>
          </a:p>
        </p:txBody>
      </p:sp>
      <p:sp>
        <p:nvSpPr>
          <p:cNvPr id="8" name="Text 6"/>
          <p:cNvSpPr/>
          <p:nvPr/>
        </p:nvSpPr>
        <p:spPr>
          <a:xfrm>
            <a:off x="1363861" y="5712768"/>
            <a:ext cx="4418363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EEF3F8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Dashboard executive e KPI direzionali</a:t>
            </a:r>
            <a:endParaRPr lang="en-US" sz="2100" dirty="0"/>
          </a:p>
        </p:txBody>
      </p:sp>
      <p:sp>
        <p:nvSpPr>
          <p:cNvPr id="9" name="Text 7"/>
          <p:cNvSpPr/>
          <p:nvPr/>
        </p:nvSpPr>
        <p:spPr>
          <a:xfrm>
            <a:off x="990600" y="6189018"/>
            <a:ext cx="258961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34B5E9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—</a:t>
            </a:r>
            <a:endParaRPr lang="en-US" sz="2100" dirty="0"/>
          </a:p>
        </p:txBody>
      </p:sp>
      <p:sp>
        <p:nvSpPr>
          <p:cNvPr id="10" name="Text 8"/>
          <p:cNvSpPr/>
          <p:nvPr/>
        </p:nvSpPr>
        <p:spPr>
          <a:xfrm>
            <a:off x="1363861" y="6189018"/>
            <a:ext cx="3496153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EEF3F8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Modelli dati e data warehouse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990600" y="6665268"/>
            <a:ext cx="258961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34B5E9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—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1363861" y="6665268"/>
            <a:ext cx="4408399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EEF3F8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Reporting automatico e distribuzione</a:t>
            </a:r>
            <a:endParaRPr lang="en-US" sz="2100" dirty="0"/>
          </a:p>
        </p:txBody>
      </p:sp>
      <p:sp>
        <p:nvSpPr>
          <p:cNvPr id="13" name="Text 11"/>
          <p:cNvSpPr/>
          <p:nvPr/>
        </p:nvSpPr>
        <p:spPr>
          <a:xfrm>
            <a:off x="990600" y="7141518"/>
            <a:ext cx="258961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34B5E9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—</a:t>
            </a:r>
            <a:endParaRPr lang="en-US" sz="2100" dirty="0"/>
          </a:p>
        </p:txBody>
      </p:sp>
      <p:sp>
        <p:nvSpPr>
          <p:cNvPr id="14" name="Text 12"/>
          <p:cNvSpPr/>
          <p:nvPr/>
        </p:nvSpPr>
        <p:spPr>
          <a:xfrm>
            <a:off x="1363861" y="7141518"/>
            <a:ext cx="4905682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EEF3F8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Budget, forecasting e analisi scostamenti</a:t>
            </a:r>
            <a:endParaRPr lang="en-US" sz="2100" dirty="0"/>
          </a:p>
        </p:txBody>
      </p:sp>
      <p:sp>
        <p:nvSpPr>
          <p:cNvPr id="15" name="Shape 13"/>
          <p:cNvSpPr/>
          <p:nvPr/>
        </p:nvSpPr>
        <p:spPr>
          <a:xfrm>
            <a:off x="8661350" y="2333625"/>
            <a:ext cx="8635901" cy="5391150"/>
          </a:xfrm>
          <a:prstGeom prst="rect">
            <a:avLst/>
          </a:prstGeom>
          <a:solidFill>
            <a:srgbClr val="0E1C2F"/>
          </a:solidFill>
          <a:ln w="9525">
            <a:solidFill>
              <a:srgbClr val="1E3350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6" name="Text 14"/>
          <p:cNvSpPr/>
          <p:nvPr/>
        </p:nvSpPr>
        <p:spPr>
          <a:xfrm>
            <a:off x="9051875" y="2724150"/>
            <a:ext cx="3963769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360" dirty="0">
                <a:solidFill>
                  <a:srgbClr val="7B93AD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CRUSCOTTO DIREZIONALE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6368564" y="2724150"/>
            <a:ext cx="614363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360" dirty="0">
                <a:solidFill>
                  <a:srgbClr val="34B5E9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YTD</a:t>
            </a:r>
            <a:endParaRPr lang="en-US" sz="1800" dirty="0"/>
          </a:p>
        </p:txBody>
      </p:sp>
      <p:sp>
        <p:nvSpPr>
          <p:cNvPr id="18" name="Shape 16"/>
          <p:cNvSpPr/>
          <p:nvPr/>
        </p:nvSpPr>
        <p:spPr>
          <a:xfrm>
            <a:off x="9051875" y="3286125"/>
            <a:ext cx="2491234" cy="1400175"/>
          </a:xfrm>
          <a:prstGeom prst="rect">
            <a:avLst/>
          </a:prstGeom>
          <a:solidFill>
            <a:srgbClr val="0A142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9" name="Text 17"/>
          <p:cNvSpPr/>
          <p:nvPr/>
        </p:nvSpPr>
        <p:spPr>
          <a:xfrm>
            <a:off x="9261425" y="3514725"/>
            <a:ext cx="2279347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16" dirty="0">
                <a:solidFill>
                  <a:srgbClr val="7B93AD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MARGINE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9261425" y="3867150"/>
            <a:ext cx="2279347" cy="628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3784"/>
              </a:lnSpc>
              <a:buNone/>
            </a:pPr>
            <a:r>
              <a:rPr lang="en-US" sz="4650" b="1" dirty="0">
                <a:solidFill>
                  <a:srgbClr val="FFFFFF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24,8%</a:t>
            </a:r>
            <a:endParaRPr lang="en-US" sz="4650" dirty="0"/>
          </a:p>
        </p:txBody>
      </p:sp>
      <p:sp>
        <p:nvSpPr>
          <p:cNvPr id="21" name="Shape 19"/>
          <p:cNvSpPr/>
          <p:nvPr/>
        </p:nvSpPr>
        <p:spPr>
          <a:xfrm>
            <a:off x="11733609" y="3286125"/>
            <a:ext cx="2491234" cy="1400175"/>
          </a:xfrm>
          <a:prstGeom prst="rect">
            <a:avLst/>
          </a:prstGeom>
          <a:solidFill>
            <a:srgbClr val="0A142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2" name="Text 20"/>
          <p:cNvSpPr/>
          <p:nvPr/>
        </p:nvSpPr>
        <p:spPr>
          <a:xfrm>
            <a:off x="11943159" y="3514725"/>
            <a:ext cx="2279347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16" dirty="0">
                <a:solidFill>
                  <a:srgbClr val="7B93AD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PUNTUALITÀ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11943159" y="3867150"/>
            <a:ext cx="2279347" cy="628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3784"/>
              </a:lnSpc>
              <a:buNone/>
            </a:pPr>
            <a:r>
              <a:rPr lang="en-US" sz="4650" b="1" dirty="0">
                <a:solidFill>
                  <a:srgbClr val="FFFFFF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92%</a:t>
            </a:r>
            <a:endParaRPr lang="en-US" sz="4650" dirty="0"/>
          </a:p>
        </p:txBody>
      </p:sp>
      <p:sp>
        <p:nvSpPr>
          <p:cNvPr id="24" name="Shape 22"/>
          <p:cNvSpPr/>
          <p:nvPr/>
        </p:nvSpPr>
        <p:spPr>
          <a:xfrm>
            <a:off x="14415343" y="3286125"/>
            <a:ext cx="2491383" cy="1400175"/>
          </a:xfrm>
          <a:prstGeom prst="rect">
            <a:avLst/>
          </a:prstGeom>
          <a:solidFill>
            <a:srgbClr val="0A142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5" name="Text 23"/>
          <p:cNvSpPr/>
          <p:nvPr/>
        </p:nvSpPr>
        <p:spPr>
          <a:xfrm>
            <a:off x="14624893" y="3514725"/>
            <a:ext cx="2279511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16" dirty="0">
                <a:solidFill>
                  <a:srgbClr val="7B93AD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SATURAZIONE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14624893" y="3867150"/>
            <a:ext cx="2279511" cy="628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3784"/>
              </a:lnSpc>
              <a:buNone/>
            </a:pPr>
            <a:r>
              <a:rPr lang="en-US" sz="4650" b="1" dirty="0">
                <a:solidFill>
                  <a:srgbClr val="34B5E9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87%</a:t>
            </a:r>
            <a:endParaRPr lang="en-US" sz="4650" dirty="0"/>
          </a:p>
        </p:txBody>
      </p:sp>
      <p:sp>
        <p:nvSpPr>
          <p:cNvPr id="27" name="Text 25"/>
          <p:cNvSpPr/>
          <p:nvPr/>
        </p:nvSpPr>
        <p:spPr>
          <a:xfrm>
            <a:off x="9051875" y="4972050"/>
            <a:ext cx="8640336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52" dirty="0">
                <a:solidFill>
                  <a:srgbClr val="7B93AD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MARGINALITÀ PER LINEA DI PRODOTTO</a:t>
            </a:r>
            <a:endParaRPr lang="en-US" sz="1800" dirty="0"/>
          </a:p>
        </p:txBody>
      </p:sp>
      <p:sp>
        <p:nvSpPr>
          <p:cNvPr id="28" name="Shape 26"/>
          <p:cNvSpPr/>
          <p:nvPr/>
        </p:nvSpPr>
        <p:spPr>
          <a:xfrm>
            <a:off x="9051875" y="6358979"/>
            <a:ext cx="848469" cy="832396"/>
          </a:xfrm>
          <a:prstGeom prst="rect">
            <a:avLst/>
          </a:prstGeom>
          <a:solidFill>
            <a:srgbClr val="2C5FA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9" name="Shape 27"/>
          <p:cNvSpPr/>
          <p:nvPr/>
        </p:nvSpPr>
        <p:spPr>
          <a:xfrm>
            <a:off x="10052745" y="5960864"/>
            <a:ext cx="848618" cy="1230511"/>
          </a:xfrm>
          <a:prstGeom prst="rect">
            <a:avLst/>
          </a:prstGeom>
          <a:solidFill>
            <a:srgbClr val="2C5FA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0" name="Shape 28"/>
          <p:cNvSpPr/>
          <p:nvPr/>
        </p:nvSpPr>
        <p:spPr>
          <a:xfrm>
            <a:off x="11053763" y="6214170"/>
            <a:ext cx="848469" cy="977205"/>
          </a:xfrm>
          <a:prstGeom prst="rect">
            <a:avLst/>
          </a:prstGeom>
          <a:solidFill>
            <a:srgbClr val="2C5FA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1" name="Shape 29"/>
          <p:cNvSpPr/>
          <p:nvPr/>
        </p:nvSpPr>
        <p:spPr>
          <a:xfrm>
            <a:off x="12054632" y="5598914"/>
            <a:ext cx="848618" cy="1592461"/>
          </a:xfrm>
          <a:prstGeom prst="rect">
            <a:avLst/>
          </a:prstGeom>
          <a:solidFill>
            <a:srgbClr val="34B5E9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2" name="Shape 30"/>
          <p:cNvSpPr/>
          <p:nvPr/>
        </p:nvSpPr>
        <p:spPr>
          <a:xfrm>
            <a:off x="13055650" y="6087517"/>
            <a:ext cx="848469" cy="1103858"/>
          </a:xfrm>
          <a:prstGeom prst="rect">
            <a:avLst/>
          </a:prstGeom>
          <a:solidFill>
            <a:srgbClr val="2C5FA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3" name="Shape 31"/>
          <p:cNvSpPr/>
          <p:nvPr/>
        </p:nvSpPr>
        <p:spPr>
          <a:xfrm>
            <a:off x="14056519" y="6521797"/>
            <a:ext cx="848469" cy="669578"/>
          </a:xfrm>
          <a:prstGeom prst="rect">
            <a:avLst/>
          </a:prstGeom>
          <a:solidFill>
            <a:srgbClr val="2C5FA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4" name="Shape 32"/>
          <p:cNvSpPr/>
          <p:nvPr/>
        </p:nvSpPr>
        <p:spPr>
          <a:xfrm>
            <a:off x="15057388" y="5870377"/>
            <a:ext cx="848469" cy="1320998"/>
          </a:xfrm>
          <a:prstGeom prst="rect">
            <a:avLst/>
          </a:prstGeom>
          <a:solidFill>
            <a:srgbClr val="2C5FA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5" name="Shape 33"/>
          <p:cNvSpPr/>
          <p:nvPr/>
        </p:nvSpPr>
        <p:spPr>
          <a:xfrm>
            <a:off x="16058257" y="6286500"/>
            <a:ext cx="848469" cy="904875"/>
          </a:xfrm>
          <a:prstGeom prst="rect">
            <a:avLst/>
          </a:prstGeom>
          <a:solidFill>
            <a:srgbClr val="2C5FA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6" name="Shape 34"/>
          <p:cNvSpPr/>
          <p:nvPr/>
        </p:nvSpPr>
        <p:spPr>
          <a:xfrm>
            <a:off x="9051875" y="7324725"/>
            <a:ext cx="7854851" cy="9525"/>
          </a:xfrm>
          <a:prstGeom prst="rect">
            <a:avLst/>
          </a:prstGeom>
          <a:solidFill>
            <a:srgbClr val="1E3350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7" name="Shape 35"/>
          <p:cNvSpPr/>
          <p:nvPr/>
        </p:nvSpPr>
        <p:spPr>
          <a:xfrm>
            <a:off x="990600" y="9105900"/>
            <a:ext cx="16306800" cy="9525"/>
          </a:xfrm>
          <a:prstGeom prst="rect">
            <a:avLst/>
          </a:prstGeom>
          <a:solidFill>
            <a:srgbClr val="1E3350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8" name="Text 36"/>
          <p:cNvSpPr/>
          <p:nvPr/>
        </p:nvSpPr>
        <p:spPr>
          <a:xfrm>
            <a:off x="990600" y="9363075"/>
            <a:ext cx="5074221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88" dirty="0">
                <a:solidFill>
                  <a:srgbClr val="6D829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SYNEXTIA SRL · COMPANY PROFILE</a:t>
            </a:r>
            <a:endParaRPr lang="en-US" sz="1800" dirty="0"/>
          </a:p>
        </p:txBody>
      </p:sp>
      <p:sp>
        <p:nvSpPr>
          <p:cNvPr id="39" name="Text 37"/>
          <p:cNvSpPr/>
          <p:nvPr/>
        </p:nvSpPr>
        <p:spPr>
          <a:xfrm>
            <a:off x="16977271" y="9363075"/>
            <a:ext cx="396329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88" dirty="0">
                <a:solidFill>
                  <a:srgbClr val="6D829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06</a:t>
            </a:r>
            <a:endParaRPr lang="en-US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2F2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90600" y="1828800"/>
            <a:ext cx="16306800" cy="9525"/>
          </a:xfrm>
          <a:prstGeom prst="rect">
            <a:avLst/>
          </a:prstGeom>
          <a:solidFill>
            <a:srgbClr val="D4D4D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990600" y="1219200"/>
            <a:ext cx="386507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90" dirty="0">
                <a:solidFill>
                  <a:srgbClr val="2C5FA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05</a:t>
            </a:r>
            <a:endParaRPr lang="en-US" sz="1950" dirty="0"/>
          </a:p>
        </p:txBody>
      </p:sp>
      <p:sp>
        <p:nvSpPr>
          <p:cNvPr id="4" name="Text 2"/>
          <p:cNvSpPr/>
          <p:nvPr/>
        </p:nvSpPr>
        <p:spPr>
          <a:xfrm>
            <a:off x="1548557" y="876300"/>
            <a:ext cx="9245903" cy="742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4650" b="1" kern="0" spc="233" dirty="0">
                <a:solidFill>
                  <a:srgbClr val="1D1F2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CONTROLLO INDUSTRIALE E COSTING</a:t>
            </a:r>
            <a:endParaRPr lang="en-US" sz="4650" dirty="0"/>
          </a:p>
        </p:txBody>
      </p:sp>
      <p:sp>
        <p:nvSpPr>
          <p:cNvPr id="5" name="Text 3"/>
          <p:cNvSpPr/>
          <p:nvPr/>
        </p:nvSpPr>
        <p:spPr>
          <a:xfrm>
            <a:off x="990600" y="2333625"/>
            <a:ext cx="7624332" cy="145137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8333"/>
              </a:lnSpc>
              <a:buNone/>
            </a:pPr>
            <a:r>
              <a:rPr lang="en-US" sz="5250" dirty="0">
                <a:solidFill>
                  <a:srgbClr val="1D2D3D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Ogni prodotto ha un costo. Ogni costo racconta una storia.</a:t>
            </a:r>
            <a:endParaRPr lang="en-US" sz="5250" dirty="0"/>
          </a:p>
        </p:txBody>
      </p:sp>
      <p:sp>
        <p:nvSpPr>
          <p:cNvPr id="6" name="Text 4"/>
          <p:cNvSpPr/>
          <p:nvPr/>
        </p:nvSpPr>
        <p:spPr>
          <a:xfrm>
            <a:off x="990600" y="4051697"/>
            <a:ext cx="7624332" cy="13181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1765"/>
              </a:lnSpc>
              <a:buNone/>
            </a:pPr>
            <a:r>
              <a:rPr lang="en-US" sz="2100" dirty="0">
                <a:solidFill>
                  <a:srgbClr val="42444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Ricostruiamo il costo reale di prodotto, commessa e reparto: dal consumo di materiali al tempo macchina rilevato in linea, dagli scarti agli assorbimenti di struttura.</a:t>
            </a:r>
            <a:endParaRPr lang="en-US" sz="2100" dirty="0"/>
          </a:p>
        </p:txBody>
      </p:sp>
      <p:sp>
        <p:nvSpPr>
          <p:cNvPr id="7" name="Shape 5"/>
          <p:cNvSpPr/>
          <p:nvPr/>
        </p:nvSpPr>
        <p:spPr>
          <a:xfrm>
            <a:off x="990600" y="5712768"/>
            <a:ext cx="28575" cy="304800"/>
          </a:xfrm>
          <a:prstGeom prst="rect">
            <a:avLst/>
          </a:prstGeom>
          <a:solidFill>
            <a:srgbClr val="2C5FA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8" name="Text 6"/>
          <p:cNvSpPr/>
          <p:nvPr/>
        </p:nvSpPr>
        <p:spPr>
          <a:xfrm>
            <a:off x="1190625" y="5712768"/>
            <a:ext cx="3693021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025" dirty="0">
                <a:solidFill>
                  <a:srgbClr val="1D1F2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Costificazione di prodotto</a:t>
            </a:r>
            <a:endParaRPr lang="en-US" sz="2025" dirty="0"/>
          </a:p>
        </p:txBody>
      </p:sp>
      <p:sp>
        <p:nvSpPr>
          <p:cNvPr id="9" name="Shape 7"/>
          <p:cNvSpPr/>
          <p:nvPr/>
        </p:nvSpPr>
        <p:spPr>
          <a:xfrm>
            <a:off x="4853583" y="5712768"/>
            <a:ext cx="28575" cy="304800"/>
          </a:xfrm>
          <a:prstGeom prst="rect">
            <a:avLst/>
          </a:prstGeom>
          <a:solidFill>
            <a:srgbClr val="2C5FA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0" name="Text 8"/>
          <p:cNvSpPr/>
          <p:nvPr/>
        </p:nvSpPr>
        <p:spPr>
          <a:xfrm>
            <a:off x="5053608" y="5712768"/>
            <a:ext cx="3693185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025" dirty="0">
                <a:solidFill>
                  <a:srgbClr val="1D1F2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Costing per commessa</a:t>
            </a:r>
            <a:endParaRPr lang="en-US" sz="2025" dirty="0"/>
          </a:p>
        </p:txBody>
      </p:sp>
      <p:sp>
        <p:nvSpPr>
          <p:cNvPr id="11" name="Shape 9"/>
          <p:cNvSpPr/>
          <p:nvPr/>
        </p:nvSpPr>
        <p:spPr>
          <a:xfrm>
            <a:off x="990600" y="6169968"/>
            <a:ext cx="28575" cy="304800"/>
          </a:xfrm>
          <a:prstGeom prst="rect">
            <a:avLst/>
          </a:prstGeom>
          <a:solidFill>
            <a:srgbClr val="2C5FA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2" name="Text 10"/>
          <p:cNvSpPr/>
          <p:nvPr/>
        </p:nvSpPr>
        <p:spPr>
          <a:xfrm>
            <a:off x="1190625" y="6169968"/>
            <a:ext cx="3693021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025" dirty="0">
                <a:solidFill>
                  <a:srgbClr val="1D1F2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Costi standard ed effettivi</a:t>
            </a:r>
            <a:endParaRPr lang="en-US" sz="2025" dirty="0"/>
          </a:p>
        </p:txBody>
      </p:sp>
      <p:sp>
        <p:nvSpPr>
          <p:cNvPr id="13" name="Shape 11"/>
          <p:cNvSpPr/>
          <p:nvPr/>
        </p:nvSpPr>
        <p:spPr>
          <a:xfrm>
            <a:off x="4853583" y="6169968"/>
            <a:ext cx="28575" cy="304800"/>
          </a:xfrm>
          <a:prstGeom prst="rect">
            <a:avLst/>
          </a:prstGeom>
          <a:solidFill>
            <a:srgbClr val="2C5FA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4" name="Text 12"/>
          <p:cNvSpPr/>
          <p:nvPr/>
        </p:nvSpPr>
        <p:spPr>
          <a:xfrm>
            <a:off x="5053608" y="6169968"/>
            <a:ext cx="3693185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025" dirty="0">
                <a:solidFill>
                  <a:srgbClr val="1D1F2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Marginalità per cliente</a:t>
            </a:r>
            <a:endParaRPr lang="en-US" sz="2025" dirty="0"/>
          </a:p>
        </p:txBody>
      </p:sp>
      <p:sp>
        <p:nvSpPr>
          <p:cNvPr id="15" name="Shape 13"/>
          <p:cNvSpPr/>
          <p:nvPr/>
        </p:nvSpPr>
        <p:spPr>
          <a:xfrm>
            <a:off x="990600" y="6627168"/>
            <a:ext cx="28575" cy="304800"/>
          </a:xfrm>
          <a:prstGeom prst="rect">
            <a:avLst/>
          </a:prstGeom>
          <a:solidFill>
            <a:srgbClr val="2C5FA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6" name="Text 14"/>
          <p:cNvSpPr/>
          <p:nvPr/>
        </p:nvSpPr>
        <p:spPr>
          <a:xfrm>
            <a:off x="1190625" y="6627168"/>
            <a:ext cx="3693021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025" dirty="0">
                <a:solidFill>
                  <a:srgbClr val="1D1F2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Saturazione impianti</a:t>
            </a:r>
            <a:endParaRPr lang="en-US" sz="2025" dirty="0"/>
          </a:p>
        </p:txBody>
      </p:sp>
      <p:sp>
        <p:nvSpPr>
          <p:cNvPr id="17" name="Shape 15"/>
          <p:cNvSpPr/>
          <p:nvPr/>
        </p:nvSpPr>
        <p:spPr>
          <a:xfrm>
            <a:off x="4853583" y="6627168"/>
            <a:ext cx="28575" cy="304800"/>
          </a:xfrm>
          <a:prstGeom prst="rect">
            <a:avLst/>
          </a:prstGeom>
          <a:solidFill>
            <a:srgbClr val="2C5FA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8" name="Text 16"/>
          <p:cNvSpPr/>
          <p:nvPr/>
        </p:nvSpPr>
        <p:spPr>
          <a:xfrm>
            <a:off x="5053608" y="6627168"/>
            <a:ext cx="3693185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025" dirty="0">
                <a:solidFill>
                  <a:srgbClr val="1D1F2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Efficienza dei reparti</a:t>
            </a:r>
            <a:endParaRPr lang="en-US" sz="2025" dirty="0"/>
          </a:p>
        </p:txBody>
      </p:sp>
      <p:sp>
        <p:nvSpPr>
          <p:cNvPr id="19" name="Shape 17"/>
          <p:cNvSpPr/>
          <p:nvPr/>
        </p:nvSpPr>
        <p:spPr>
          <a:xfrm>
            <a:off x="9154864" y="2333625"/>
            <a:ext cx="8142536" cy="581025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0" name="Text 18"/>
          <p:cNvSpPr/>
          <p:nvPr/>
        </p:nvSpPr>
        <p:spPr>
          <a:xfrm>
            <a:off x="9535864" y="2676525"/>
            <a:ext cx="8118589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324" dirty="0">
                <a:solidFill>
                  <a:srgbClr val="7A7A7D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DAL PREZZO DI VENDITA AL MARGINE REALE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9535864" y="3209925"/>
            <a:ext cx="29337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42444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Prezzo di vendita</a:t>
            </a:r>
            <a:endParaRPr lang="en-US" sz="1950" dirty="0"/>
          </a:p>
        </p:txBody>
      </p:sp>
      <p:sp>
        <p:nvSpPr>
          <p:cNvPr id="22" name="Shape 20"/>
          <p:cNvSpPr/>
          <p:nvPr/>
        </p:nvSpPr>
        <p:spPr>
          <a:xfrm>
            <a:off x="12431464" y="3167063"/>
            <a:ext cx="3246686" cy="381000"/>
          </a:xfrm>
          <a:prstGeom prst="rect">
            <a:avLst/>
          </a:prstGeom>
          <a:solidFill>
            <a:srgbClr val="1D2D3D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3" name="Text 21"/>
          <p:cNvSpPr/>
          <p:nvPr/>
        </p:nvSpPr>
        <p:spPr>
          <a:xfrm>
            <a:off x="15830550" y="3162300"/>
            <a:ext cx="1085850" cy="4286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>
              <a:buNone/>
            </a:pPr>
            <a:r>
              <a:rPr lang="en-US" sz="2550" b="1" dirty="0">
                <a:solidFill>
                  <a:srgbClr val="1D1F2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100</a:t>
            </a:r>
            <a:endParaRPr lang="en-US" sz="2550" dirty="0"/>
          </a:p>
        </p:txBody>
      </p:sp>
      <p:sp>
        <p:nvSpPr>
          <p:cNvPr id="24" name="Text 22"/>
          <p:cNvSpPr/>
          <p:nvPr/>
        </p:nvSpPr>
        <p:spPr>
          <a:xfrm>
            <a:off x="9535864" y="3771900"/>
            <a:ext cx="29337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42444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Materie prime</a:t>
            </a:r>
            <a:endParaRPr lang="en-US" sz="1950" dirty="0"/>
          </a:p>
        </p:txBody>
      </p:sp>
      <p:sp>
        <p:nvSpPr>
          <p:cNvPr id="25" name="Shape 23"/>
          <p:cNvSpPr/>
          <p:nvPr/>
        </p:nvSpPr>
        <p:spPr>
          <a:xfrm>
            <a:off x="12431464" y="3729038"/>
            <a:ext cx="1331119" cy="381000"/>
          </a:xfrm>
          <a:prstGeom prst="rect">
            <a:avLst/>
          </a:prstGeom>
          <a:solidFill>
            <a:srgbClr val="5980A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6" name="Text 24"/>
          <p:cNvSpPr/>
          <p:nvPr/>
        </p:nvSpPr>
        <p:spPr>
          <a:xfrm>
            <a:off x="15830550" y="3724275"/>
            <a:ext cx="1085850" cy="4286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>
              <a:buNone/>
            </a:pPr>
            <a:r>
              <a:rPr lang="en-US" sz="2550" b="1" dirty="0">
                <a:solidFill>
                  <a:srgbClr val="5D5D6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−41</a:t>
            </a:r>
            <a:endParaRPr lang="en-US" sz="2550" dirty="0"/>
          </a:p>
        </p:txBody>
      </p:sp>
      <p:sp>
        <p:nvSpPr>
          <p:cNvPr id="27" name="Text 25"/>
          <p:cNvSpPr/>
          <p:nvPr/>
        </p:nvSpPr>
        <p:spPr>
          <a:xfrm>
            <a:off x="9535864" y="4286250"/>
            <a:ext cx="2747010" cy="628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42444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Lavorazioni e manodopera</a:t>
            </a:r>
            <a:endParaRPr lang="en-US" sz="1950" dirty="0"/>
          </a:p>
        </p:txBody>
      </p:sp>
      <p:sp>
        <p:nvSpPr>
          <p:cNvPr id="28" name="Shape 26"/>
          <p:cNvSpPr/>
          <p:nvPr/>
        </p:nvSpPr>
        <p:spPr>
          <a:xfrm>
            <a:off x="12431464" y="4391025"/>
            <a:ext cx="616744" cy="381000"/>
          </a:xfrm>
          <a:prstGeom prst="rect">
            <a:avLst/>
          </a:prstGeom>
          <a:solidFill>
            <a:srgbClr val="749DC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9" name="Text 27"/>
          <p:cNvSpPr/>
          <p:nvPr/>
        </p:nvSpPr>
        <p:spPr>
          <a:xfrm>
            <a:off x="15830550" y="4386263"/>
            <a:ext cx="1085850" cy="4286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>
              <a:buNone/>
            </a:pPr>
            <a:r>
              <a:rPr lang="en-US" sz="2550" b="1" dirty="0">
                <a:solidFill>
                  <a:srgbClr val="5D5D6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−19</a:t>
            </a:r>
            <a:endParaRPr lang="en-US" sz="2550" dirty="0"/>
          </a:p>
        </p:txBody>
      </p:sp>
      <p:sp>
        <p:nvSpPr>
          <p:cNvPr id="30" name="Text 28"/>
          <p:cNvSpPr/>
          <p:nvPr/>
        </p:nvSpPr>
        <p:spPr>
          <a:xfrm>
            <a:off x="9535864" y="5095875"/>
            <a:ext cx="29337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42444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Scarti e rilavorazioni</a:t>
            </a:r>
            <a:endParaRPr lang="en-US" sz="1950" dirty="0"/>
          </a:p>
        </p:txBody>
      </p:sp>
      <p:sp>
        <p:nvSpPr>
          <p:cNvPr id="31" name="Shape 29"/>
          <p:cNvSpPr/>
          <p:nvPr/>
        </p:nvSpPr>
        <p:spPr>
          <a:xfrm>
            <a:off x="12431464" y="5053013"/>
            <a:ext cx="227261" cy="381000"/>
          </a:xfrm>
          <a:prstGeom prst="rect">
            <a:avLst/>
          </a:prstGeom>
          <a:solidFill>
            <a:srgbClr val="A8C2D9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2" name="Text 30"/>
          <p:cNvSpPr/>
          <p:nvPr/>
        </p:nvSpPr>
        <p:spPr>
          <a:xfrm>
            <a:off x="15830550" y="5048250"/>
            <a:ext cx="1085850" cy="4286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>
              <a:buNone/>
            </a:pPr>
            <a:r>
              <a:rPr lang="en-US" sz="2550" b="1" dirty="0">
                <a:solidFill>
                  <a:srgbClr val="5D5D6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−7</a:t>
            </a:r>
            <a:endParaRPr lang="en-US" sz="2550" dirty="0"/>
          </a:p>
        </p:txBody>
      </p:sp>
      <p:sp>
        <p:nvSpPr>
          <p:cNvPr id="33" name="Text 31"/>
          <p:cNvSpPr/>
          <p:nvPr/>
        </p:nvSpPr>
        <p:spPr>
          <a:xfrm>
            <a:off x="9535864" y="5657850"/>
            <a:ext cx="29337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42444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Assorbimento struttura</a:t>
            </a:r>
            <a:endParaRPr lang="en-US" sz="1950" dirty="0"/>
          </a:p>
        </p:txBody>
      </p:sp>
      <p:sp>
        <p:nvSpPr>
          <p:cNvPr id="34" name="Shape 32"/>
          <p:cNvSpPr/>
          <p:nvPr/>
        </p:nvSpPr>
        <p:spPr>
          <a:xfrm>
            <a:off x="12431464" y="5614988"/>
            <a:ext cx="421928" cy="381000"/>
          </a:xfrm>
          <a:prstGeom prst="rect">
            <a:avLst/>
          </a:prstGeom>
          <a:solidFill>
            <a:srgbClr val="C7D6E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5" name="Text 33"/>
          <p:cNvSpPr/>
          <p:nvPr/>
        </p:nvSpPr>
        <p:spPr>
          <a:xfrm>
            <a:off x="15830550" y="5610225"/>
            <a:ext cx="1085850" cy="4286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>
              <a:buNone/>
            </a:pPr>
            <a:r>
              <a:rPr lang="en-US" sz="2550" b="1" dirty="0">
                <a:solidFill>
                  <a:srgbClr val="5D5D6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−13</a:t>
            </a:r>
            <a:endParaRPr lang="en-US" sz="2550" dirty="0"/>
          </a:p>
        </p:txBody>
      </p:sp>
      <p:sp>
        <p:nvSpPr>
          <p:cNvPr id="36" name="Shape 34"/>
          <p:cNvSpPr/>
          <p:nvPr/>
        </p:nvSpPr>
        <p:spPr>
          <a:xfrm>
            <a:off x="9535864" y="6210300"/>
            <a:ext cx="7380536" cy="9525"/>
          </a:xfrm>
          <a:prstGeom prst="rect">
            <a:avLst/>
          </a:prstGeom>
          <a:solidFill>
            <a:srgbClr val="D4D4D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7" name="Text 35"/>
          <p:cNvSpPr/>
          <p:nvPr/>
        </p:nvSpPr>
        <p:spPr>
          <a:xfrm>
            <a:off x="9535864" y="6519863"/>
            <a:ext cx="29337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1D1F2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Margine industriale</a:t>
            </a:r>
            <a:endParaRPr lang="en-US" sz="1950" dirty="0"/>
          </a:p>
        </p:txBody>
      </p:sp>
      <p:sp>
        <p:nvSpPr>
          <p:cNvPr id="38" name="Shape 36"/>
          <p:cNvSpPr/>
          <p:nvPr/>
        </p:nvSpPr>
        <p:spPr>
          <a:xfrm>
            <a:off x="12431464" y="6438900"/>
            <a:ext cx="649337" cy="457200"/>
          </a:xfrm>
          <a:prstGeom prst="rect">
            <a:avLst/>
          </a:prstGeom>
          <a:solidFill>
            <a:srgbClr val="2C5FA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9" name="Text 37"/>
          <p:cNvSpPr/>
          <p:nvPr/>
        </p:nvSpPr>
        <p:spPr>
          <a:xfrm>
            <a:off x="15830550" y="6429375"/>
            <a:ext cx="1085850" cy="514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>
              <a:buNone/>
            </a:pPr>
            <a:r>
              <a:rPr lang="en-US" sz="3150" b="1" dirty="0">
                <a:solidFill>
                  <a:srgbClr val="2C5FA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20</a:t>
            </a:r>
            <a:endParaRPr lang="en-US" sz="3150" dirty="0"/>
          </a:p>
        </p:txBody>
      </p:sp>
      <p:sp>
        <p:nvSpPr>
          <p:cNvPr id="40" name="Text 38"/>
          <p:cNvSpPr/>
          <p:nvPr/>
        </p:nvSpPr>
        <p:spPr>
          <a:xfrm>
            <a:off x="9535864" y="7115175"/>
            <a:ext cx="7601952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4138"/>
              </a:lnSpc>
              <a:buNone/>
            </a:pPr>
            <a:r>
              <a:rPr lang="en-US" sz="1800" dirty="0">
                <a:solidFill>
                  <a:srgbClr val="7A7A7D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Schema illustrativo. Ogni voce viene ricostruita sui dati aziendali e resa disponibile per prodotto, commessa e cliente.</a:t>
            </a:r>
            <a:endParaRPr lang="en-US" sz="1800" dirty="0"/>
          </a:p>
        </p:txBody>
      </p:sp>
      <p:sp>
        <p:nvSpPr>
          <p:cNvPr id="41" name="Shape 39"/>
          <p:cNvSpPr/>
          <p:nvPr/>
        </p:nvSpPr>
        <p:spPr>
          <a:xfrm>
            <a:off x="990600" y="9105900"/>
            <a:ext cx="16306800" cy="9525"/>
          </a:xfrm>
          <a:prstGeom prst="rect">
            <a:avLst/>
          </a:prstGeom>
          <a:solidFill>
            <a:srgbClr val="D4D4D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42" name="Text 40"/>
          <p:cNvSpPr/>
          <p:nvPr/>
        </p:nvSpPr>
        <p:spPr>
          <a:xfrm>
            <a:off x="990600" y="9363075"/>
            <a:ext cx="5074221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88" dirty="0">
                <a:solidFill>
                  <a:srgbClr val="7A7A7D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SYNEXTIA SRL · COMPANY PROFILE</a:t>
            </a:r>
            <a:endParaRPr lang="en-US" sz="1800" dirty="0"/>
          </a:p>
        </p:txBody>
      </p:sp>
      <p:sp>
        <p:nvSpPr>
          <p:cNvPr id="43" name="Text 41"/>
          <p:cNvSpPr/>
          <p:nvPr/>
        </p:nvSpPr>
        <p:spPr>
          <a:xfrm>
            <a:off x="16986945" y="9363075"/>
            <a:ext cx="386655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88" dirty="0">
                <a:solidFill>
                  <a:srgbClr val="7A7A7D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07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2F2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90600" y="1828800"/>
            <a:ext cx="16306800" cy="9525"/>
          </a:xfrm>
          <a:prstGeom prst="rect">
            <a:avLst/>
          </a:prstGeom>
          <a:solidFill>
            <a:srgbClr val="D4D4D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990600" y="1219200"/>
            <a:ext cx="386804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90" dirty="0">
                <a:solidFill>
                  <a:srgbClr val="2C5FA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06</a:t>
            </a:r>
            <a:endParaRPr lang="en-US" sz="1950" dirty="0"/>
          </a:p>
        </p:txBody>
      </p:sp>
      <p:sp>
        <p:nvSpPr>
          <p:cNvPr id="4" name="Text 2"/>
          <p:cNvSpPr/>
          <p:nvPr/>
        </p:nvSpPr>
        <p:spPr>
          <a:xfrm>
            <a:off x="1548854" y="876300"/>
            <a:ext cx="7325737" cy="742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4650" b="1" kern="0" spc="233" dirty="0">
                <a:solidFill>
                  <a:srgbClr val="1D1F2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CONSULENZA ORGANIZZATIVA</a:t>
            </a:r>
            <a:endParaRPr lang="en-US" sz="4650" dirty="0"/>
          </a:p>
        </p:txBody>
      </p:sp>
      <p:sp>
        <p:nvSpPr>
          <p:cNvPr id="5" name="Text 3"/>
          <p:cNvSpPr/>
          <p:nvPr/>
        </p:nvSpPr>
        <p:spPr>
          <a:xfrm>
            <a:off x="990600" y="2295525"/>
            <a:ext cx="8437398" cy="151804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7303"/>
              </a:lnSpc>
              <a:buNone/>
            </a:pPr>
            <a:r>
              <a:rPr lang="en-US" sz="5550" dirty="0">
                <a:solidFill>
                  <a:srgbClr val="1D2D3D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Le performance nascono dai processi.</a:t>
            </a:r>
            <a:endParaRPr lang="en-US" sz="5550" dirty="0"/>
          </a:p>
        </p:txBody>
      </p:sp>
      <p:sp>
        <p:nvSpPr>
          <p:cNvPr id="6" name="Shape 4"/>
          <p:cNvSpPr/>
          <p:nvPr/>
        </p:nvSpPr>
        <p:spPr>
          <a:xfrm>
            <a:off x="990600" y="4270772"/>
            <a:ext cx="3890962" cy="445412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7" name="Text 5"/>
          <p:cNvSpPr/>
          <p:nvPr/>
        </p:nvSpPr>
        <p:spPr>
          <a:xfrm>
            <a:off x="1314450" y="4613672"/>
            <a:ext cx="3567589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90" dirty="0">
                <a:solidFill>
                  <a:srgbClr val="2C5FA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ANALISI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1314450" y="5080397"/>
            <a:ext cx="3567589" cy="45809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8200"/>
              </a:lnSpc>
              <a:buNone/>
            </a:pPr>
            <a:r>
              <a:rPr lang="en-US" sz="3150" b="1" dirty="0">
                <a:solidFill>
                  <a:srgbClr val="1D1F2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Assessment e audit</a:t>
            </a:r>
            <a:endParaRPr lang="en-US" sz="3150" dirty="0"/>
          </a:p>
        </p:txBody>
      </p:sp>
      <p:sp>
        <p:nvSpPr>
          <p:cNvPr id="9" name="Text 7"/>
          <p:cNvSpPr/>
          <p:nvPr/>
        </p:nvSpPr>
        <p:spPr>
          <a:xfrm>
            <a:off x="1314450" y="5671840"/>
            <a:ext cx="3340560" cy="1524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5806"/>
              </a:lnSpc>
              <a:buNone/>
            </a:pPr>
            <a:r>
              <a:rPr lang="en-US" sz="1950" dirty="0">
                <a:solidFill>
                  <a:srgbClr val="42444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Analisi organizzative e tecnologiche, studi di fattibilità, analisi dei fabbisogni.</a:t>
            </a:r>
            <a:endParaRPr lang="en-US" sz="1950" dirty="0"/>
          </a:p>
        </p:txBody>
      </p:sp>
      <p:sp>
        <p:nvSpPr>
          <p:cNvPr id="10" name="Shape 8"/>
          <p:cNvSpPr/>
          <p:nvPr/>
        </p:nvSpPr>
        <p:spPr>
          <a:xfrm>
            <a:off x="5129213" y="4270772"/>
            <a:ext cx="3890962" cy="445412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1" name="Text 9"/>
          <p:cNvSpPr/>
          <p:nvPr/>
        </p:nvSpPr>
        <p:spPr>
          <a:xfrm>
            <a:off x="5453063" y="4613672"/>
            <a:ext cx="3567589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90" dirty="0">
                <a:solidFill>
                  <a:srgbClr val="2C5FA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PROCESSI</a:t>
            </a:r>
            <a:endParaRPr lang="en-US" sz="1950" dirty="0"/>
          </a:p>
        </p:txBody>
      </p:sp>
      <p:sp>
        <p:nvSpPr>
          <p:cNvPr id="12" name="Text 10"/>
          <p:cNvSpPr/>
          <p:nvPr/>
        </p:nvSpPr>
        <p:spPr>
          <a:xfrm>
            <a:off x="5453063" y="5080397"/>
            <a:ext cx="3340560" cy="87808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8200"/>
              </a:lnSpc>
              <a:buNone/>
            </a:pPr>
            <a:r>
              <a:rPr lang="en-US" sz="3150" b="1" dirty="0">
                <a:solidFill>
                  <a:srgbClr val="1D1F2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Business process reengineering</a:t>
            </a:r>
            <a:endParaRPr lang="en-US" sz="3150" dirty="0"/>
          </a:p>
        </p:txBody>
      </p:sp>
      <p:sp>
        <p:nvSpPr>
          <p:cNvPr id="13" name="Text 11"/>
          <p:cNvSpPr/>
          <p:nvPr/>
        </p:nvSpPr>
        <p:spPr>
          <a:xfrm>
            <a:off x="5453063" y="6091833"/>
            <a:ext cx="3340560" cy="1152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5806"/>
              </a:lnSpc>
              <a:buNone/>
            </a:pPr>
            <a:r>
              <a:rPr lang="en-US" sz="1950" dirty="0">
                <a:solidFill>
                  <a:srgbClr val="42444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Ridisegno dei flussi, eliminazione delle attività non a valore, process mining.</a:t>
            </a:r>
            <a:endParaRPr lang="en-US" sz="1950" dirty="0"/>
          </a:p>
        </p:txBody>
      </p:sp>
      <p:sp>
        <p:nvSpPr>
          <p:cNvPr id="14" name="Shape 12"/>
          <p:cNvSpPr/>
          <p:nvPr/>
        </p:nvSpPr>
        <p:spPr>
          <a:xfrm>
            <a:off x="9267825" y="4270772"/>
            <a:ext cx="3890962" cy="445412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5" name="Text 13"/>
          <p:cNvSpPr/>
          <p:nvPr/>
        </p:nvSpPr>
        <p:spPr>
          <a:xfrm>
            <a:off x="9591675" y="4613672"/>
            <a:ext cx="3567589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90" dirty="0">
                <a:solidFill>
                  <a:srgbClr val="2C5FA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STRUTTURA</a:t>
            </a:r>
            <a:endParaRPr lang="en-US" sz="1950" dirty="0"/>
          </a:p>
        </p:txBody>
      </p:sp>
      <p:sp>
        <p:nvSpPr>
          <p:cNvPr id="16" name="Text 14"/>
          <p:cNvSpPr/>
          <p:nvPr/>
        </p:nvSpPr>
        <p:spPr>
          <a:xfrm>
            <a:off x="9591675" y="5080397"/>
            <a:ext cx="3567589" cy="45809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8200"/>
              </a:lnSpc>
              <a:buNone/>
            </a:pPr>
            <a:r>
              <a:rPr lang="en-US" sz="3150" b="1" dirty="0">
                <a:solidFill>
                  <a:srgbClr val="1D1F2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Modelli organizzativi</a:t>
            </a:r>
            <a:endParaRPr lang="en-US" sz="3150" dirty="0"/>
          </a:p>
        </p:txBody>
      </p:sp>
      <p:sp>
        <p:nvSpPr>
          <p:cNvPr id="17" name="Text 15"/>
          <p:cNvSpPr/>
          <p:nvPr/>
        </p:nvSpPr>
        <p:spPr>
          <a:xfrm>
            <a:off x="9591675" y="5671840"/>
            <a:ext cx="3340560" cy="1152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5806"/>
              </a:lnSpc>
              <a:buNone/>
            </a:pPr>
            <a:r>
              <a:rPr lang="en-US" sz="1950" dirty="0">
                <a:solidFill>
                  <a:srgbClr val="42444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Ruoli, responsabilità, deleghe e sistemi di monitoraggio delle performance.</a:t>
            </a:r>
            <a:endParaRPr lang="en-US" sz="1950" dirty="0"/>
          </a:p>
        </p:txBody>
      </p:sp>
      <p:sp>
        <p:nvSpPr>
          <p:cNvPr id="18" name="Shape 16"/>
          <p:cNvSpPr/>
          <p:nvPr/>
        </p:nvSpPr>
        <p:spPr>
          <a:xfrm>
            <a:off x="13406438" y="4270772"/>
            <a:ext cx="3890962" cy="4454128"/>
          </a:xfrm>
          <a:prstGeom prst="rect">
            <a:avLst/>
          </a:prstGeom>
          <a:solidFill>
            <a:srgbClr val="0A142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9" name="Text 17"/>
          <p:cNvSpPr/>
          <p:nvPr/>
        </p:nvSpPr>
        <p:spPr>
          <a:xfrm>
            <a:off x="13730288" y="4613672"/>
            <a:ext cx="3567589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90" dirty="0">
                <a:solidFill>
                  <a:srgbClr val="34B5E9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FINANZA</a:t>
            </a:r>
            <a:endParaRPr lang="en-US" sz="1950" dirty="0"/>
          </a:p>
        </p:txBody>
      </p:sp>
      <p:sp>
        <p:nvSpPr>
          <p:cNvPr id="20" name="Text 18"/>
          <p:cNvSpPr/>
          <p:nvPr/>
        </p:nvSpPr>
        <p:spPr>
          <a:xfrm>
            <a:off x="13730288" y="5080397"/>
            <a:ext cx="3340560" cy="87808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8200"/>
              </a:lnSpc>
              <a:buNone/>
            </a:pPr>
            <a:r>
              <a:rPr lang="en-US" sz="3150" b="1" dirty="0">
                <a:solidFill>
                  <a:srgbClr val="FFFFFF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Bandi e finanza agevolata</a:t>
            </a:r>
            <a:endParaRPr lang="en-US" sz="3150" dirty="0"/>
          </a:p>
        </p:txBody>
      </p:sp>
      <p:sp>
        <p:nvSpPr>
          <p:cNvPr id="21" name="Text 19"/>
          <p:cNvSpPr/>
          <p:nvPr/>
        </p:nvSpPr>
        <p:spPr>
          <a:xfrm>
            <a:off x="13730288" y="6091833"/>
            <a:ext cx="3340560" cy="1524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5806"/>
              </a:lnSpc>
              <a:buNone/>
            </a:pPr>
            <a:r>
              <a:rPr lang="en-US" sz="1950" dirty="0">
                <a:solidFill>
                  <a:srgbClr val="9DB6C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Supporto nella progettazione, gestione e rendicontazione di incentivi e programmi finanziati.</a:t>
            </a:r>
            <a:endParaRPr lang="en-US" sz="1950" dirty="0"/>
          </a:p>
        </p:txBody>
      </p:sp>
      <p:sp>
        <p:nvSpPr>
          <p:cNvPr id="22" name="Shape 20"/>
          <p:cNvSpPr/>
          <p:nvPr/>
        </p:nvSpPr>
        <p:spPr>
          <a:xfrm>
            <a:off x="990600" y="9105900"/>
            <a:ext cx="16306800" cy="9525"/>
          </a:xfrm>
          <a:prstGeom prst="rect">
            <a:avLst/>
          </a:prstGeom>
          <a:solidFill>
            <a:srgbClr val="D4D4D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3" name="Text 21"/>
          <p:cNvSpPr/>
          <p:nvPr/>
        </p:nvSpPr>
        <p:spPr>
          <a:xfrm>
            <a:off x="990600" y="9363075"/>
            <a:ext cx="5074221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88" dirty="0">
                <a:solidFill>
                  <a:srgbClr val="7A7A7D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SYNEXTIA SRL · COMPANY PROFILE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16975931" y="9363075"/>
            <a:ext cx="397669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88" dirty="0">
                <a:solidFill>
                  <a:srgbClr val="7A7A7D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08</a:t>
            </a:r>
            <a:endParaRPr lang="en-US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2F2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90600" y="1828800"/>
            <a:ext cx="16306800" cy="9525"/>
          </a:xfrm>
          <a:prstGeom prst="rect">
            <a:avLst/>
          </a:prstGeom>
          <a:solidFill>
            <a:srgbClr val="D4D4D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990600" y="1219200"/>
            <a:ext cx="37594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90" dirty="0">
                <a:solidFill>
                  <a:srgbClr val="2C5FA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07</a:t>
            </a:r>
            <a:endParaRPr lang="en-US" sz="1950" dirty="0"/>
          </a:p>
        </p:txBody>
      </p:sp>
      <p:sp>
        <p:nvSpPr>
          <p:cNvPr id="4" name="Text 2"/>
          <p:cNvSpPr/>
          <p:nvPr/>
        </p:nvSpPr>
        <p:spPr>
          <a:xfrm>
            <a:off x="1537990" y="876300"/>
            <a:ext cx="9673352" cy="742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4650" b="1" kern="0" spc="233" dirty="0">
                <a:solidFill>
                  <a:srgbClr val="1D1F2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SISTEMI INFORMATIVI E INTEGRAZIONE</a:t>
            </a:r>
            <a:endParaRPr lang="en-US" sz="4650" dirty="0"/>
          </a:p>
        </p:txBody>
      </p:sp>
      <p:sp>
        <p:nvSpPr>
          <p:cNvPr id="5" name="Text 3"/>
          <p:cNvSpPr/>
          <p:nvPr/>
        </p:nvSpPr>
        <p:spPr>
          <a:xfrm>
            <a:off x="990600" y="2333625"/>
            <a:ext cx="6829815" cy="215800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8333"/>
              </a:lnSpc>
              <a:buNone/>
            </a:pPr>
            <a:r>
              <a:rPr lang="en-US" sz="5250" dirty="0">
                <a:solidFill>
                  <a:srgbClr val="1D2D3D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Connettere sistemi. Semplificare processi. Accelerare risultati.</a:t>
            </a:r>
            <a:endParaRPr lang="en-US" sz="5250" dirty="0"/>
          </a:p>
        </p:txBody>
      </p:sp>
      <p:sp>
        <p:nvSpPr>
          <p:cNvPr id="6" name="Text 4"/>
          <p:cNvSpPr/>
          <p:nvPr/>
        </p:nvSpPr>
        <p:spPr>
          <a:xfrm>
            <a:off x="990600" y="4758333"/>
            <a:ext cx="6829815" cy="13181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1765"/>
              </a:lnSpc>
              <a:buNone/>
            </a:pPr>
            <a:r>
              <a:rPr lang="en-US" sz="2100" dirty="0">
                <a:solidFill>
                  <a:srgbClr val="42444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Le aziende raramente hanno bisogno di sostituire tutto. Hanno bisogno che i pezzi che già possiedono si parlino, con un flusso di dati unico e verificabile.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990600" y="6343204"/>
            <a:ext cx="6829815" cy="13181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1765"/>
              </a:lnSpc>
              <a:buNone/>
            </a:pPr>
            <a:r>
              <a:rPr lang="en-US" sz="2100" dirty="0">
                <a:solidFill>
                  <a:srgbClr val="42444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Progettiamo e realizziamo il livello di integrazione — API, middleware, sincronizzazioni, applicazioni su misura — e ne manteniamo il presidio nel tempo.</a:t>
            </a:r>
            <a:endParaRPr lang="en-US" sz="2100" dirty="0"/>
          </a:p>
        </p:txBody>
      </p:sp>
      <p:sp>
        <p:nvSpPr>
          <p:cNvPr id="8" name="Shape 6"/>
          <p:cNvSpPr/>
          <p:nvPr/>
        </p:nvSpPr>
        <p:spPr>
          <a:xfrm>
            <a:off x="8345388" y="2333625"/>
            <a:ext cx="8952012" cy="5934075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9" name="Shape 7"/>
          <p:cNvSpPr/>
          <p:nvPr/>
        </p:nvSpPr>
        <p:spPr>
          <a:xfrm>
            <a:off x="8726388" y="2714625"/>
            <a:ext cx="1918841" cy="1219200"/>
          </a:xfrm>
          <a:prstGeom prst="rect">
            <a:avLst/>
          </a:prstGeom>
          <a:ln w="9525">
            <a:solidFill>
              <a:srgbClr val="D4D4D7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0" name="Text 8"/>
          <p:cNvSpPr/>
          <p:nvPr/>
        </p:nvSpPr>
        <p:spPr>
          <a:xfrm>
            <a:off x="8869263" y="2933700"/>
            <a:ext cx="1633091" cy="819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550" b="1" kern="0" spc="153" dirty="0">
                <a:solidFill>
                  <a:srgbClr val="1D1F2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ERP</a:t>
            </a:r>
            <a:endParaRPr lang="en-US" sz="2550" dirty="0"/>
          </a:p>
        </p:txBody>
      </p:sp>
      <p:sp>
        <p:nvSpPr>
          <p:cNvPr id="11" name="Shape 9"/>
          <p:cNvSpPr/>
          <p:nvPr/>
        </p:nvSpPr>
        <p:spPr>
          <a:xfrm>
            <a:off x="10816679" y="2714625"/>
            <a:ext cx="1918990" cy="1219200"/>
          </a:xfrm>
          <a:prstGeom prst="rect">
            <a:avLst/>
          </a:prstGeom>
          <a:ln w="9525">
            <a:solidFill>
              <a:srgbClr val="D4D4D7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2" name="Text 10"/>
          <p:cNvSpPr/>
          <p:nvPr/>
        </p:nvSpPr>
        <p:spPr>
          <a:xfrm>
            <a:off x="10959554" y="2933700"/>
            <a:ext cx="1633240" cy="819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550" b="1" kern="0" spc="153" dirty="0">
                <a:solidFill>
                  <a:srgbClr val="1D1F2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CRM</a:t>
            </a:r>
            <a:endParaRPr lang="en-US" sz="2550" dirty="0"/>
          </a:p>
        </p:txBody>
      </p:sp>
      <p:sp>
        <p:nvSpPr>
          <p:cNvPr id="13" name="Shape 11"/>
          <p:cNvSpPr/>
          <p:nvPr/>
        </p:nvSpPr>
        <p:spPr>
          <a:xfrm>
            <a:off x="12907119" y="2714625"/>
            <a:ext cx="1918841" cy="1219200"/>
          </a:xfrm>
          <a:prstGeom prst="rect">
            <a:avLst/>
          </a:prstGeom>
          <a:ln w="9525">
            <a:solidFill>
              <a:srgbClr val="D4D4D7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4" name="Text 12"/>
          <p:cNvSpPr/>
          <p:nvPr/>
        </p:nvSpPr>
        <p:spPr>
          <a:xfrm>
            <a:off x="13049994" y="2933700"/>
            <a:ext cx="1633091" cy="819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550" b="1" kern="0" spc="153" dirty="0">
                <a:solidFill>
                  <a:srgbClr val="1D1F2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TESORERIA</a:t>
            </a:r>
            <a:endParaRPr lang="en-US" sz="2550" dirty="0"/>
          </a:p>
        </p:txBody>
      </p:sp>
      <p:sp>
        <p:nvSpPr>
          <p:cNvPr id="15" name="Shape 13"/>
          <p:cNvSpPr/>
          <p:nvPr/>
        </p:nvSpPr>
        <p:spPr>
          <a:xfrm>
            <a:off x="14997410" y="2714625"/>
            <a:ext cx="1918990" cy="1219200"/>
          </a:xfrm>
          <a:prstGeom prst="rect">
            <a:avLst/>
          </a:prstGeom>
          <a:ln w="9525">
            <a:solidFill>
              <a:srgbClr val="D4D4D7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6" name="Text 14"/>
          <p:cNvSpPr/>
          <p:nvPr/>
        </p:nvSpPr>
        <p:spPr>
          <a:xfrm>
            <a:off x="15140285" y="2933700"/>
            <a:ext cx="1633240" cy="819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550" b="1" kern="0" spc="153" dirty="0">
                <a:solidFill>
                  <a:srgbClr val="1D1F2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E-COMMERCE</a:t>
            </a:r>
            <a:endParaRPr lang="en-US" sz="2550" dirty="0"/>
          </a:p>
        </p:txBody>
      </p:sp>
      <p:sp>
        <p:nvSpPr>
          <p:cNvPr id="17" name="Text 15"/>
          <p:cNvSpPr/>
          <p:nvPr/>
        </p:nvSpPr>
        <p:spPr>
          <a:xfrm>
            <a:off x="9724727" y="4181475"/>
            <a:ext cx="126802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rgbClr val="B7B7B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|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11772305" y="4181475"/>
            <a:ext cx="126802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rgbClr val="B7B7B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|</a:t>
            </a:r>
            <a:endParaRPr lang="en-US" sz="2400" dirty="0"/>
          </a:p>
        </p:txBody>
      </p:sp>
      <p:sp>
        <p:nvSpPr>
          <p:cNvPr id="19" name="Text 17"/>
          <p:cNvSpPr/>
          <p:nvPr/>
        </p:nvSpPr>
        <p:spPr>
          <a:xfrm>
            <a:off x="13819733" y="4181475"/>
            <a:ext cx="126802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rgbClr val="B7B7B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|</a:t>
            </a:r>
            <a:endParaRPr lang="en-US" sz="2400" dirty="0"/>
          </a:p>
        </p:txBody>
      </p:sp>
      <p:sp>
        <p:nvSpPr>
          <p:cNvPr id="20" name="Text 18"/>
          <p:cNvSpPr/>
          <p:nvPr/>
        </p:nvSpPr>
        <p:spPr>
          <a:xfrm>
            <a:off x="15867311" y="4181475"/>
            <a:ext cx="126802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rgbClr val="B7B7B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|</a:t>
            </a:r>
            <a:endParaRPr lang="en-US" sz="2400" dirty="0"/>
          </a:p>
        </p:txBody>
      </p:sp>
      <p:sp>
        <p:nvSpPr>
          <p:cNvPr id="21" name="Shape 19"/>
          <p:cNvSpPr/>
          <p:nvPr/>
        </p:nvSpPr>
        <p:spPr>
          <a:xfrm>
            <a:off x="8726388" y="4791075"/>
            <a:ext cx="8190012" cy="1409700"/>
          </a:xfrm>
          <a:prstGeom prst="rect">
            <a:avLst/>
          </a:prstGeom>
          <a:solidFill>
            <a:srgbClr val="2C5FA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2" name="Text 20"/>
          <p:cNvSpPr/>
          <p:nvPr/>
        </p:nvSpPr>
        <p:spPr>
          <a:xfrm>
            <a:off x="8631213" y="5076825"/>
            <a:ext cx="8380363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000" b="1" kern="0" spc="240" dirty="0">
                <a:solidFill>
                  <a:srgbClr val="FFFFFF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LIVELLO DI INTEGRAZIONE SYNEXTIA</a:t>
            </a:r>
            <a:endParaRPr lang="en-US" sz="3000" dirty="0"/>
          </a:p>
        </p:txBody>
      </p:sp>
      <p:sp>
        <p:nvSpPr>
          <p:cNvPr id="23" name="Text 21"/>
          <p:cNvSpPr/>
          <p:nvPr/>
        </p:nvSpPr>
        <p:spPr>
          <a:xfrm>
            <a:off x="8631213" y="5629275"/>
            <a:ext cx="8380363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75" dirty="0">
                <a:solidFill>
                  <a:srgbClr val="CFE0F2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API · middleware · sincronizzazioni · qualità del dato</a:t>
            </a:r>
            <a:endParaRPr lang="en-US" sz="1875" dirty="0"/>
          </a:p>
        </p:txBody>
      </p:sp>
      <p:sp>
        <p:nvSpPr>
          <p:cNvPr id="24" name="Text 22"/>
          <p:cNvSpPr/>
          <p:nvPr/>
        </p:nvSpPr>
        <p:spPr>
          <a:xfrm>
            <a:off x="10065990" y="6448425"/>
            <a:ext cx="126802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rgbClr val="B7B7B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|</a:t>
            </a:r>
            <a:endParaRPr lang="en-US" sz="2400" dirty="0"/>
          </a:p>
        </p:txBody>
      </p:sp>
      <p:sp>
        <p:nvSpPr>
          <p:cNvPr id="25" name="Text 23"/>
          <p:cNvSpPr/>
          <p:nvPr/>
        </p:nvSpPr>
        <p:spPr>
          <a:xfrm>
            <a:off x="12795945" y="6448425"/>
            <a:ext cx="126802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rgbClr val="B7B7B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|</a:t>
            </a:r>
            <a:endParaRPr lang="en-US" sz="2400" dirty="0"/>
          </a:p>
        </p:txBody>
      </p:sp>
      <p:sp>
        <p:nvSpPr>
          <p:cNvPr id="26" name="Text 24"/>
          <p:cNvSpPr/>
          <p:nvPr/>
        </p:nvSpPr>
        <p:spPr>
          <a:xfrm>
            <a:off x="15526048" y="6448425"/>
            <a:ext cx="126802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rgbClr val="B7B7B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|</a:t>
            </a:r>
            <a:endParaRPr lang="en-US" sz="2400" dirty="0"/>
          </a:p>
        </p:txBody>
      </p:sp>
      <p:sp>
        <p:nvSpPr>
          <p:cNvPr id="27" name="Shape 25"/>
          <p:cNvSpPr/>
          <p:nvPr/>
        </p:nvSpPr>
        <p:spPr>
          <a:xfrm>
            <a:off x="8726388" y="7058025"/>
            <a:ext cx="2615654" cy="828675"/>
          </a:xfrm>
          <a:prstGeom prst="rect">
            <a:avLst/>
          </a:prstGeom>
          <a:ln w="9525">
            <a:solidFill>
              <a:srgbClr val="D4D4D7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8" name="Text 26"/>
          <p:cNvSpPr/>
          <p:nvPr/>
        </p:nvSpPr>
        <p:spPr>
          <a:xfrm>
            <a:off x="8868128" y="7277100"/>
            <a:ext cx="2332174" cy="4286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550" b="1" kern="0" spc="153" dirty="0">
                <a:solidFill>
                  <a:srgbClr val="1D1F2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MES</a:t>
            </a:r>
            <a:endParaRPr lang="en-US" sz="2550" dirty="0"/>
          </a:p>
        </p:txBody>
      </p:sp>
      <p:sp>
        <p:nvSpPr>
          <p:cNvPr id="29" name="Shape 27"/>
          <p:cNvSpPr/>
          <p:nvPr/>
        </p:nvSpPr>
        <p:spPr>
          <a:xfrm>
            <a:off x="11513493" y="7058025"/>
            <a:ext cx="2615654" cy="828675"/>
          </a:xfrm>
          <a:prstGeom prst="rect">
            <a:avLst/>
          </a:prstGeom>
          <a:ln w="9525">
            <a:solidFill>
              <a:srgbClr val="D4D4D7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0" name="Text 28"/>
          <p:cNvSpPr/>
          <p:nvPr/>
        </p:nvSpPr>
        <p:spPr>
          <a:xfrm>
            <a:off x="11655233" y="7277100"/>
            <a:ext cx="2332174" cy="4286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550" b="1" kern="0" spc="153" dirty="0">
                <a:solidFill>
                  <a:srgbClr val="1D1F2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MACCHINE / PLC</a:t>
            </a:r>
            <a:endParaRPr lang="en-US" sz="2550" dirty="0"/>
          </a:p>
        </p:txBody>
      </p:sp>
      <p:sp>
        <p:nvSpPr>
          <p:cNvPr id="31" name="Shape 29"/>
          <p:cNvSpPr/>
          <p:nvPr/>
        </p:nvSpPr>
        <p:spPr>
          <a:xfrm>
            <a:off x="14300597" y="7058025"/>
            <a:ext cx="2615803" cy="828675"/>
          </a:xfrm>
          <a:prstGeom prst="rect">
            <a:avLst/>
          </a:prstGeom>
          <a:solidFill>
            <a:srgbClr val="0A1424"/>
          </a:solidFill>
          <a:ln w="9525">
            <a:solidFill>
              <a:srgbClr val="0A1424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2" name="Text 30"/>
          <p:cNvSpPr/>
          <p:nvPr/>
        </p:nvSpPr>
        <p:spPr>
          <a:xfrm>
            <a:off x="14442335" y="7277100"/>
            <a:ext cx="2332327" cy="4286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550" b="1" kern="0" spc="153" dirty="0">
                <a:solidFill>
                  <a:srgbClr val="FFFFFF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BI</a:t>
            </a:r>
            <a:endParaRPr lang="en-US" sz="2550" dirty="0"/>
          </a:p>
        </p:txBody>
      </p:sp>
      <p:sp>
        <p:nvSpPr>
          <p:cNvPr id="33" name="Shape 31"/>
          <p:cNvSpPr/>
          <p:nvPr/>
        </p:nvSpPr>
        <p:spPr>
          <a:xfrm>
            <a:off x="990600" y="9105900"/>
            <a:ext cx="16306800" cy="9525"/>
          </a:xfrm>
          <a:prstGeom prst="rect">
            <a:avLst/>
          </a:prstGeom>
          <a:solidFill>
            <a:srgbClr val="D4D4D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4" name="Text 32"/>
          <p:cNvSpPr/>
          <p:nvPr/>
        </p:nvSpPr>
        <p:spPr>
          <a:xfrm>
            <a:off x="990600" y="9363075"/>
            <a:ext cx="5074221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88" dirty="0">
                <a:solidFill>
                  <a:srgbClr val="7A7A7D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SYNEXTIA SRL · COMPANY PROFILE</a:t>
            </a:r>
            <a:endParaRPr lang="en-US" sz="1800" dirty="0"/>
          </a:p>
        </p:txBody>
      </p:sp>
      <p:sp>
        <p:nvSpPr>
          <p:cNvPr id="35" name="Text 33"/>
          <p:cNvSpPr/>
          <p:nvPr/>
        </p:nvSpPr>
        <p:spPr>
          <a:xfrm>
            <a:off x="16975931" y="9363075"/>
            <a:ext cx="397669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88" dirty="0">
                <a:solidFill>
                  <a:srgbClr val="7A7A7D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09</a:t>
            </a:r>
            <a:endParaRPr lang="en-US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2288</Words>
  <Application>Microsoft Office PowerPoint</Application>
  <PresentationFormat>Personalizzato</PresentationFormat>
  <Paragraphs>339</Paragraphs>
  <Slides>18</Slides>
  <Notes>18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2" baseType="lpstr">
      <vt:lpstr>Arial</vt:lpstr>
      <vt:lpstr>Barlow</vt:lpstr>
      <vt:lpstr>Barlow Condensed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Leonardo Bai</cp:lastModifiedBy>
  <cp:revision>2</cp:revision>
  <dcterms:created xsi:type="dcterms:W3CDTF">2026-09-05T15:04:42Z</dcterms:created>
  <dcterms:modified xsi:type="dcterms:W3CDTF">2026-09-05T15:07:08Z</dcterms:modified>
</cp:coreProperties>
</file>